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4"/>
  </p:sldMasterIdLst>
  <p:notesMasterIdLst>
    <p:notesMasterId r:id="rId4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5143500" type="screen16x9"/>
  <p:notesSz cx="6858000" cy="9144000"/>
  <p:embeddedFontLst>
    <p:embeddedFont>
      <p:font typeface="Raleway" pitchFamily="2" charset="0"/>
      <p:regular r:id="rId44"/>
      <p:bold r:id="rId45"/>
      <p:italic r:id="rId46"/>
      <p:boldItalic r:id="rId47"/>
    </p:embeddedFont>
    <p:embeddedFont>
      <p:font typeface="Raleway Light" pitchFamily="2" charset="0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1EA371-BFA7-4583-8FBB-73ECBCA99146}">
  <a:tblStyle styleId="{D31EA371-BFA7-4583-8FBB-73ECBCA991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nl/wat-is-de-status-van-de-solid-state-batterij-prognose-massaproductie-voor-elektrische-auto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azACL3lLMo8" TargetMode="External"/><Relationship Id="rId4" Type="http://schemas.openxmlformats.org/officeDocument/2006/relationships/hyperlink" Target="https://www.businessinsider.nl/solid-state-batterij-accu-elektrische-auto/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nl/wat-is-de-status-van-de-solid-state-batterij-prognose-massaproductie-voor-elektrische-auto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azACL3lLMo8" TargetMode="External"/><Relationship Id="rId4" Type="http://schemas.openxmlformats.org/officeDocument/2006/relationships/hyperlink" Target="https://www.businessinsider.nl/solid-state-batterij-accu-elektrische-auto/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nl/wat-is-de-status-van-de-solid-state-batterij-prognose-massaproductie-voor-elektrische-auto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azACL3lLMo8" TargetMode="External"/><Relationship Id="rId4" Type="http://schemas.openxmlformats.org/officeDocument/2006/relationships/hyperlink" Target="https://www.businessinsider.nl/solid-state-batterij-accu-elektrische-auto/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nl/wat-is-de-status-van-de-solid-state-batterij-prognose-massaproductie-voor-elektrische-auto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azACL3lLMo8" TargetMode="External"/><Relationship Id="rId4" Type="http://schemas.openxmlformats.org/officeDocument/2006/relationships/hyperlink" Target="https://www.businessinsider.nl/solid-state-batterij-accu-elektrische-auto/" TargetMode="Externa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558892d4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558892d4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beff90c4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beff90c4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beff90c4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bbeff90c4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beff90c41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bbeff90c41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d17f6419a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bd17f6419a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Toepassingen Lithium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Elektrische voortstuwing</a:t>
            </a:r>
            <a:br>
              <a:rPr lang="en-GB"/>
            </a:br>
            <a:r>
              <a:rPr lang="en-GB"/>
              <a:t>Waterverplaatsing of semi-waterverplaats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Serieel hybride (generator optioneel als range extender, downsizing van de generator)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Dynamo oplossing</a:t>
            </a:r>
            <a:br>
              <a:rPr lang="en-GB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Oplossingen in havens</a:t>
            </a:r>
            <a:br>
              <a:rPr lang="en-GB"/>
            </a:br>
            <a:r>
              <a:rPr lang="en-GB"/>
              <a:t>Haven restricties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	Snelvarende schepen:</a:t>
            </a:r>
            <a:br>
              <a:rPr lang="en-GB"/>
            </a:br>
            <a:r>
              <a:rPr lang="en-GB"/>
              <a:t>Parallel hybride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Jachthavens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Infrastructuur</a:t>
            </a:r>
            <a:br>
              <a:rPr lang="en-GB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ca2a33e0a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bca2a33e0a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bca2a33e0a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bca2a33e0a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bca2a33e0a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bca2a33e0a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bca2a33e0a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bca2a33e0a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bca2a33e0a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bca2a33e0a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bca2a33e0a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bca2a33e0a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b808d899a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b808d899a_1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bca2a33e0a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bca2a33e0a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bca2a33e0a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bca2a33e0a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bca2a33e0a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bca2a33e0a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bca2a33e0a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bca2a33e0a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bca2a33e0a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bca2a33e0a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bca2a33e0a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bca2a33e0a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bca2a33e0a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bca2a33e0a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Battery model LFP 304 Ah Nominal internal resistance 4.5 mOhm @ 25 °C Cooling system  Passive air cooling (convection) Heat rejection 0.5 C = 88 W 1 C = 353 W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ca2a33e0a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bca2a33e0a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bca2a33e0a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bca2a33e0a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bca2a33e0a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bca2a33e0a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687ef1a2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687ef1a2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bbeff90c41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bbeff90c41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bca2a33e0a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bca2a33e0a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bca2a33e0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bca2a33e0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https://www.businessinsider.nl/wat-is-de-status-van-de-solid-state-batterij-prognose-massaproductie-voor-elektrische-auto/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https://www.businessinsider.nl/solid-state-batterij-accu-elektrische-auto/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5"/>
              </a:rPr>
              <a:t>https://youtu.be/azACL3lLMo8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bca2a33e0a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bca2a33e0a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https://www.businessinsider.nl/wat-is-de-status-van-de-solid-state-batterij-prognose-massaproductie-voor-elektrische-auto/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https://www.businessinsider.nl/solid-state-batterij-accu-elektrische-auto/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5"/>
              </a:rPr>
              <a:t>https://youtu.be/azACL3lLMo8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bca2a33e0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bca2a33e0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https://www.businessinsider.nl/wat-is-de-status-van-de-solid-state-batterij-prognose-massaproductie-voor-elektrische-auto/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https://www.businessinsider.nl/solid-state-batterij-accu-elektrische-auto/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5"/>
              </a:rPr>
              <a:t>https://youtu.be/azACL3lLMo8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bca2a33e0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bca2a33e0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https://www.businessinsider.nl/wat-is-de-status-van-de-solid-state-batterij-prognose-massaproductie-voor-elektrische-auto/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https://www.businessinsider.nl/solid-state-batterij-accu-elektrische-auto/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5"/>
              </a:rPr>
              <a:t>https://youtu.be/azACL3lLMo8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bca2a33e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bca2a33e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Toepassingen Lithium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Elektrische voortstuwing</a:t>
            </a:r>
            <a:br>
              <a:rPr lang="en-GB"/>
            </a:br>
            <a:r>
              <a:rPr lang="en-GB"/>
              <a:t>Waterverplaatsing of semi-waterverplaats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Serieel hybride (generator optioneel als range extender, downsizing van de generator)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Dynamo oplossing</a:t>
            </a:r>
            <a:br>
              <a:rPr lang="en-GB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Oplossingen in havens</a:t>
            </a:r>
            <a:br>
              <a:rPr lang="en-GB"/>
            </a:br>
            <a:r>
              <a:rPr lang="en-GB"/>
              <a:t>Haven restricties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	Snelvarende schepen:</a:t>
            </a:r>
            <a:br>
              <a:rPr lang="en-GB"/>
            </a:br>
            <a:r>
              <a:rPr lang="en-GB"/>
              <a:t>Parallel hybride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Jachthavens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Infrastructuur</a:t>
            </a:r>
            <a:br>
              <a:rPr lang="en-GB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bd17f6419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bd17f6419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Toepassingen Lithium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Elektrische voortstuwing</a:t>
            </a:r>
            <a:br>
              <a:rPr lang="en-GB"/>
            </a:br>
            <a:r>
              <a:rPr lang="en-GB"/>
              <a:t>Waterverplaatsing of semi-waterverplaats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Serieel hybride (generator optioneel als range extender, downsizing van de generator)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Dynamo oplossing</a:t>
            </a:r>
            <a:br>
              <a:rPr lang="en-GB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Oplossingen in havens</a:t>
            </a:r>
            <a:br>
              <a:rPr lang="en-GB"/>
            </a:br>
            <a:r>
              <a:rPr lang="en-GB"/>
              <a:t>Haven restricties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	Snelvarende schepen:</a:t>
            </a:r>
            <a:br>
              <a:rPr lang="en-GB"/>
            </a:br>
            <a:r>
              <a:rPr lang="en-GB"/>
              <a:t>Parallel hybride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Jachthavens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Infrastructuur</a:t>
            </a:r>
            <a:br>
              <a:rPr lang="en-GB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e2be9ba84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e2be9ba84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d17f6419a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d17f6419a_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d17f6419a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d17f6419a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d17f6419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d17f6419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87ef1a22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687ef1a22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beff90c4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bbeff90c4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beff90c4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beff90c4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Blue 3">
  <p:cSld name="SECTION_HEADER_1">
    <p:bg>
      <p:bgPr>
        <a:solidFill>
          <a:srgbClr val="0089D7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" name="Google Shape;9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714575" y="54665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3600"/>
              <a:buFont typeface="Raleway"/>
              <a:buNone/>
              <a:defRPr sz="3600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 1">
  <p:cSld name="SECTION_HEADER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714575" y="546775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0" name="Google Shape;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Dark with bottom logo">
  <p:cSld name="SECTION_HEADER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3" name="Google Shape;7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" name="Google Shape;75;p12"/>
          <p:cNvPicPr preferRelativeResize="0"/>
          <p:nvPr/>
        </p:nvPicPr>
        <p:blipFill rotWithShape="1">
          <a:blip r:embed="rId3">
            <a:alphaModFix/>
          </a:blip>
          <a:srcRect t="61270" r="17580" b="9133"/>
          <a:stretch/>
        </p:blipFill>
        <p:spPr>
          <a:xfrm>
            <a:off x="8615175" y="5036700"/>
            <a:ext cx="528826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807392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764547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721702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678857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636012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593167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3">
            <a:alphaModFix/>
          </a:blip>
          <a:srcRect t="61270" r="33744" b="9133"/>
          <a:stretch/>
        </p:blipFill>
        <p:spPr>
          <a:xfrm>
            <a:off x="5506650" y="5036700"/>
            <a:ext cx="425026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 rotWithShape="1">
          <a:blip r:embed="rId3">
            <a:alphaModFix/>
          </a:blip>
          <a:srcRect t="61270" r="33744" b="9133"/>
          <a:stretch/>
        </p:blipFill>
        <p:spPr>
          <a:xfrm>
            <a:off x="5081625" y="5036700"/>
            <a:ext cx="425026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465317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3">
            <a:alphaModFix/>
          </a:blip>
          <a:srcRect t="61270" r="33748" b="9133"/>
          <a:stretch/>
        </p:blipFill>
        <p:spPr>
          <a:xfrm>
            <a:off x="4228150" y="5036700"/>
            <a:ext cx="425026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3799700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 rotWithShape="1">
          <a:blip r:embed="rId3">
            <a:alphaModFix/>
          </a:blip>
          <a:srcRect t="61270" r="33744" b="9133"/>
          <a:stretch/>
        </p:blipFill>
        <p:spPr>
          <a:xfrm>
            <a:off x="3374675" y="5036700"/>
            <a:ext cx="425026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 rotWithShape="1">
          <a:blip r:embed="rId3">
            <a:alphaModFix/>
          </a:blip>
          <a:srcRect t="61270" r="33744" b="9133"/>
          <a:stretch/>
        </p:blipFill>
        <p:spPr>
          <a:xfrm>
            <a:off x="2949650" y="5036700"/>
            <a:ext cx="425026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 rotWithShape="1">
          <a:blip r:embed="rId3">
            <a:alphaModFix/>
          </a:blip>
          <a:srcRect t="61270" r="33744" b="9133"/>
          <a:stretch/>
        </p:blipFill>
        <p:spPr>
          <a:xfrm>
            <a:off x="2524625" y="5036700"/>
            <a:ext cx="425026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209617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166772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123927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 rotWithShape="1">
          <a:blip r:embed="rId3">
            <a:alphaModFix/>
          </a:blip>
          <a:srcRect t="61270" r="33213" b="9133"/>
          <a:stretch/>
        </p:blipFill>
        <p:spPr>
          <a:xfrm>
            <a:off x="810825" y="5036700"/>
            <a:ext cx="428448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2"/>
          <p:cNvPicPr preferRelativeResize="0"/>
          <p:nvPr/>
        </p:nvPicPr>
        <p:blipFill rotWithShape="1">
          <a:blip r:embed="rId3">
            <a:alphaModFix/>
          </a:blip>
          <a:srcRect t="61270" r="32600" b="9133"/>
          <a:stretch/>
        </p:blipFill>
        <p:spPr>
          <a:xfrm>
            <a:off x="378450" y="5036700"/>
            <a:ext cx="432374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 rotWithShape="1">
          <a:blip r:embed="rId3">
            <a:alphaModFix/>
          </a:blip>
          <a:srcRect t="61270" r="41006" b="9133"/>
          <a:stretch/>
        </p:blipFill>
        <p:spPr>
          <a:xfrm>
            <a:off x="0" y="5036700"/>
            <a:ext cx="378451" cy="1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/>
          <p:cNvPicPr preferRelativeResize="0"/>
          <p:nvPr/>
        </p:nvPicPr>
        <p:blipFill rotWithShape="1">
          <a:blip r:embed="rId3">
            <a:alphaModFix/>
          </a:blip>
          <a:srcRect t="61270" r="82416" b="9133"/>
          <a:stretch/>
        </p:blipFill>
        <p:spPr>
          <a:xfrm>
            <a:off x="8502375" y="5036700"/>
            <a:ext cx="112800" cy="1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714575" y="546775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99" name="Google Shape;9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ing Sheet - Dark">
  <p:cSld name="SECTION_HEADER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3"/>
          <p:cNvPicPr preferRelativeResize="0"/>
          <p:nvPr/>
        </p:nvPicPr>
        <p:blipFill rotWithShape="1">
          <a:blip r:embed="rId3">
            <a:alphaModFix/>
          </a:blip>
          <a:srcRect t="61270" r="17580" b="9133"/>
          <a:stretch/>
        </p:blipFill>
        <p:spPr>
          <a:xfrm>
            <a:off x="0" y="3053022"/>
            <a:ext cx="8459650" cy="1708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261800" y="331450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ing Sheet - Blue">
  <p:cSld name="TITLE_3">
    <p:bg>
      <p:bgPr>
        <a:solidFill>
          <a:srgbClr val="0089D7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t="61270" r="17580" b="9133"/>
          <a:stretch/>
        </p:blipFill>
        <p:spPr>
          <a:xfrm>
            <a:off x="0" y="3053022"/>
            <a:ext cx="8459650" cy="1708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261800" y="331450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Blue">
  <p:cSld name="SECTION_HEADER_4">
    <p:bg>
      <p:bgPr>
        <a:solidFill>
          <a:srgbClr val="0089D7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8" name="Google Shape;108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5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714575" y="546775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G Theme">
  <p:cSld name="MAIN_POINT_1_3">
    <p:bg>
      <p:bgPr>
        <a:solidFill>
          <a:schemeClr val="lt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450" y="4175"/>
            <a:ext cx="235400" cy="3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5">
  <p:cSld name="SECTION_HEADER_5">
    <p:bg>
      <p:bgPr>
        <a:solidFill>
          <a:srgbClr val="0089D7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8" name="Google Shape;118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126" name="Google Shape;126;p18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7" name="Google Shape;127;p18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8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8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3" name="Google Shape;133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138" name="Google Shape;138;p19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" name="Google Shape;139;p19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140;p19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9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144" name="Google Shape;144;p20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5" name="Google Shape;145;p20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" name="Google Shape;146;p20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0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White 5">
  <p:cSld name="MAIN_POINT_1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" name="Google Shape;17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14575" y="54665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450" y="4175"/>
            <a:ext cx="235400" cy="3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White 4">
  <p:cSld name="BIG_NUMBER">
    <p:bg>
      <p:bgPr>
        <a:solidFill>
          <a:schemeClr val="accent3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4" name="Google Shape;24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4575" y="54665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450" y="4175"/>
            <a:ext cx="235400" cy="3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White 3">
  <p:cSld name="MAIN_POINT_1_1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14575" y="54665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450" y="4175"/>
            <a:ext cx="235400" cy="3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White 2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8" name="Google Shape;38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14575" y="54665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3" name="Google Shape;4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450" y="4175"/>
            <a:ext cx="235400" cy="3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White ">
  <p:cSld name="SECTION_TITLE_AND_DESCRIPTION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714575" y="54665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450" y="4175"/>
            <a:ext cx="235400" cy="3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heet - Blue 2">
  <p:cSld name="SECTION_HEADER_1_1">
    <p:bg>
      <p:bgPr>
        <a:solidFill>
          <a:srgbClr val="0089D7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714575" y="546650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5" name="Google Shape;5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714575" y="546775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 2">
  <p:cSld name="SECTION_HEADER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0"/>
          <p:cNvGrpSpPr/>
          <p:nvPr/>
        </p:nvGrpSpPr>
        <p:grpSpPr>
          <a:xfrm>
            <a:off x="830392" y="4086856"/>
            <a:ext cx="745763" cy="45826"/>
            <a:chOff x="4580561" y="2589004"/>
            <a:chExt cx="1064464" cy="25200"/>
          </a:xfrm>
        </p:grpSpPr>
        <p:sp>
          <p:nvSpPr>
            <p:cNvPr id="62" name="Google Shape;62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8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714575" y="1758850"/>
            <a:ext cx="45150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714575" y="546775"/>
            <a:ext cx="72774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4001" y="118950"/>
            <a:ext cx="2163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30950" y="4022738"/>
            <a:ext cx="76884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Raleway"/>
                <a:ea typeface="Raleway"/>
                <a:cs typeface="Raleway"/>
                <a:sym typeface="Raleway"/>
              </a:rPr>
              <a:t>18th October 2022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 l="60312" r="17305"/>
          <a:stretch/>
        </p:blipFill>
        <p:spPr>
          <a:xfrm>
            <a:off x="0" y="4459575"/>
            <a:ext cx="904550" cy="5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4">
            <a:alphaModFix/>
          </a:blip>
          <a:srcRect r="17307"/>
          <a:stretch/>
        </p:blipFill>
        <p:spPr>
          <a:xfrm>
            <a:off x="904550" y="4459575"/>
            <a:ext cx="3341998" cy="5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550" y="4459575"/>
            <a:ext cx="4041498" cy="5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434775" y="-17925"/>
            <a:ext cx="7498500" cy="21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Hiswa Recron</a:t>
            </a:r>
            <a:endParaRPr sz="4600" b="1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TechTalk Live 2024</a:t>
            </a:r>
            <a:endParaRPr sz="39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975" y="4459575"/>
            <a:ext cx="578725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6">
            <a:alphaModFix/>
          </a:blip>
          <a:srcRect l="12343" t="11041" r="9732" b="11034"/>
          <a:stretch/>
        </p:blipFill>
        <p:spPr>
          <a:xfrm>
            <a:off x="7000425" y="494625"/>
            <a:ext cx="1457700" cy="1457700"/>
          </a:xfrm>
          <a:prstGeom prst="ellipse">
            <a:avLst/>
          </a:prstGeom>
          <a:noFill/>
          <a:ln w="2857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21"/>
          <p:cNvSpPr txBox="1"/>
          <p:nvPr/>
        </p:nvSpPr>
        <p:spPr>
          <a:xfrm>
            <a:off x="4363275" y="973000"/>
            <a:ext cx="24693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Hans</a:t>
            </a:r>
            <a:endParaRPr sz="2500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Van der Zaag</a:t>
            </a:r>
            <a:endParaRPr sz="2500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8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9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/>
        </p:nvSpPr>
        <p:spPr>
          <a:xfrm>
            <a:off x="727800" y="1758850"/>
            <a:ext cx="6659400" cy="25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2010 - 2018</a:t>
            </a: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AGM &amp; GEL → Lithium-ion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Prijs was nog wel een issue (factor 3 regel)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2018 - 2021</a:t>
            </a: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Opkomst van Lithium-ion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Tot 2018 veel NMC voor de hoogste energiedichtheid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Sinds 2020 overgang naar LFP (LiFePO4)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Nu</a:t>
            </a: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LFP in de maritieme sector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Raleway"/>
                <a:ea typeface="Raleway"/>
                <a:cs typeface="Raleway"/>
                <a:sym typeface="Raleway"/>
              </a:rPr>
              <a:t>Ontwikkelingen in de Batterij Technologie</a:t>
            </a:r>
            <a:endParaRPr sz="2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32"/>
          <p:cNvCxnSpPr/>
          <p:nvPr/>
        </p:nvCxnSpPr>
        <p:spPr>
          <a:xfrm rot="10800000">
            <a:off x="1595225" y="2810088"/>
            <a:ext cx="0" cy="2541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32"/>
          <p:cNvSpPr/>
          <p:nvPr/>
        </p:nvSpPr>
        <p:spPr>
          <a:xfrm rot="10800000">
            <a:off x="845075" y="1327863"/>
            <a:ext cx="1500300" cy="12597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</a:endParaRPr>
          </a:p>
        </p:txBody>
      </p:sp>
      <p:cxnSp>
        <p:nvCxnSpPr>
          <p:cNvPr id="252" name="Google Shape;252;p32"/>
          <p:cNvCxnSpPr/>
          <p:nvPr/>
        </p:nvCxnSpPr>
        <p:spPr>
          <a:xfrm rot="10800000">
            <a:off x="1595225" y="2587588"/>
            <a:ext cx="0" cy="229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32"/>
          <p:cNvCxnSpPr/>
          <p:nvPr/>
        </p:nvCxnSpPr>
        <p:spPr>
          <a:xfrm rot="10800000">
            <a:off x="6905975" y="2815925"/>
            <a:ext cx="0" cy="2541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32"/>
          <p:cNvSpPr/>
          <p:nvPr/>
        </p:nvSpPr>
        <p:spPr>
          <a:xfrm>
            <a:off x="190501" y="3065575"/>
            <a:ext cx="2240100" cy="1341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/>
          <p:nvPr/>
        </p:nvSpPr>
        <p:spPr>
          <a:xfrm>
            <a:off x="2341610" y="3065575"/>
            <a:ext cx="2240100" cy="1341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2"/>
          <p:cNvSpPr/>
          <p:nvPr/>
        </p:nvSpPr>
        <p:spPr>
          <a:xfrm>
            <a:off x="6651688" y="3065575"/>
            <a:ext cx="2240100" cy="1341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/>
          <p:nvPr/>
        </p:nvSpPr>
        <p:spPr>
          <a:xfrm>
            <a:off x="4500608" y="3065575"/>
            <a:ext cx="2240100" cy="1341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 txBox="1"/>
          <p:nvPr/>
        </p:nvSpPr>
        <p:spPr>
          <a:xfrm>
            <a:off x="1209225" y="2740538"/>
            <a:ext cx="7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&lt; 2009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59" name="Google Shape;259;p32"/>
          <p:cNvCxnSpPr>
            <a:stCxn id="260" idx="3"/>
          </p:cNvCxnSpPr>
          <p:nvPr/>
        </p:nvCxnSpPr>
        <p:spPr>
          <a:xfrm rot="10800000">
            <a:off x="4098575" y="3202725"/>
            <a:ext cx="0" cy="604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32"/>
          <p:cNvSpPr txBox="1"/>
          <p:nvPr/>
        </p:nvSpPr>
        <p:spPr>
          <a:xfrm>
            <a:off x="7839950" y="2732413"/>
            <a:ext cx="7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&gt;2025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32"/>
          <p:cNvSpPr/>
          <p:nvPr/>
        </p:nvSpPr>
        <p:spPr>
          <a:xfrm>
            <a:off x="3348425" y="3807525"/>
            <a:ext cx="1500300" cy="12435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NMC </a:t>
            </a:r>
            <a:br>
              <a:rPr lang="en-GB" sz="900"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Hoge energiedichtheid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62" name="Google Shape;262;p32"/>
          <p:cNvCxnSpPr/>
          <p:nvPr/>
        </p:nvCxnSpPr>
        <p:spPr>
          <a:xfrm>
            <a:off x="112200" y="3132625"/>
            <a:ext cx="8912700" cy="0"/>
          </a:xfrm>
          <a:prstGeom prst="straightConnector1">
            <a:avLst/>
          </a:prstGeom>
          <a:noFill/>
          <a:ln w="9525" cap="flat" cmpd="sng">
            <a:solidFill>
              <a:srgbClr val="0089D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32"/>
          <p:cNvSpPr txBox="1"/>
          <p:nvPr/>
        </p:nvSpPr>
        <p:spPr>
          <a:xfrm>
            <a:off x="3730825" y="2742863"/>
            <a:ext cx="7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2012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64" name="Google Shape;264;p32"/>
          <p:cNvCxnSpPr/>
          <p:nvPr/>
        </p:nvCxnSpPr>
        <p:spPr>
          <a:xfrm rot="10800000">
            <a:off x="6905900" y="2595100"/>
            <a:ext cx="0" cy="229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715975" y="451450"/>
            <a:ext cx="7808100" cy="8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Batterij Technologie (Maritiem)</a:t>
            </a:r>
            <a:endParaRPr sz="3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6" name="Google Shape;266;p32"/>
          <p:cNvSpPr txBox="1"/>
          <p:nvPr/>
        </p:nvSpPr>
        <p:spPr>
          <a:xfrm>
            <a:off x="818375" y="2195288"/>
            <a:ext cx="155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12V AGM / GEL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2V cellen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67" name="Google Shape;267;p32"/>
          <p:cNvCxnSpPr>
            <a:stCxn id="268" idx="3"/>
          </p:cNvCxnSpPr>
          <p:nvPr/>
        </p:nvCxnSpPr>
        <p:spPr>
          <a:xfrm rot="10800000">
            <a:off x="2204625" y="3195225"/>
            <a:ext cx="0" cy="604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32"/>
          <p:cNvSpPr/>
          <p:nvPr/>
        </p:nvSpPr>
        <p:spPr>
          <a:xfrm>
            <a:off x="1454475" y="3800025"/>
            <a:ext cx="1500300" cy="12435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Opkomst </a:t>
            </a:r>
            <a:br>
              <a:rPr lang="en-GB" sz="900"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Lithium-Ion 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1832925" y="2741850"/>
            <a:ext cx="7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2010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6535213" y="2742875"/>
            <a:ext cx="7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2024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71" name="Google Shape;271;p32"/>
          <p:cNvCxnSpPr>
            <a:stCxn id="272" idx="3"/>
          </p:cNvCxnSpPr>
          <p:nvPr/>
        </p:nvCxnSpPr>
        <p:spPr>
          <a:xfrm rot="10800000">
            <a:off x="8211650" y="3206325"/>
            <a:ext cx="0" cy="604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32"/>
          <p:cNvSpPr/>
          <p:nvPr/>
        </p:nvSpPr>
        <p:spPr>
          <a:xfrm>
            <a:off x="7461500" y="3811125"/>
            <a:ext cx="1500300" cy="12435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Horizon:</a:t>
            </a:r>
            <a:br>
              <a:rPr lang="en-GB" sz="900"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Solid State</a:t>
            </a:r>
            <a:br>
              <a:rPr lang="en-GB" sz="900"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Semi Solid State</a:t>
            </a:r>
            <a:br>
              <a:rPr lang="en-GB" sz="900"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Natrium</a:t>
            </a:r>
            <a:br>
              <a:rPr lang="en-GB" sz="900"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LMFP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3" name="Google Shape;2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463" y="1327866"/>
            <a:ext cx="1357525" cy="9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 rotWithShape="1">
          <a:blip r:embed="rId4">
            <a:alphaModFix/>
          </a:blip>
          <a:srcRect t="15321" b="13448"/>
          <a:stretch/>
        </p:blipFill>
        <p:spPr>
          <a:xfrm>
            <a:off x="1753375" y="4348025"/>
            <a:ext cx="902525" cy="6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0122" y="4438910"/>
            <a:ext cx="604800" cy="6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/>
          <p:nvPr/>
        </p:nvSpPr>
        <p:spPr>
          <a:xfrm rot="10800000">
            <a:off x="6155750" y="1318088"/>
            <a:ext cx="1500300" cy="12597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6129050" y="2033113"/>
            <a:ext cx="1553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LFP </a:t>
            </a:r>
            <a:b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(3e generatie)</a:t>
            </a:r>
            <a:b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Maritieme standaard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8" name="Google Shape;27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850" y="1423438"/>
            <a:ext cx="1293950" cy="7278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32"/>
          <p:cNvCxnSpPr/>
          <p:nvPr/>
        </p:nvCxnSpPr>
        <p:spPr>
          <a:xfrm rot="10800000">
            <a:off x="5153300" y="2595100"/>
            <a:ext cx="0" cy="229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32"/>
          <p:cNvSpPr txBox="1"/>
          <p:nvPr/>
        </p:nvSpPr>
        <p:spPr>
          <a:xfrm>
            <a:off x="4401637" y="2742875"/>
            <a:ext cx="144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&lt;-------&gt;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1" name="Google Shape;281;p32"/>
          <p:cNvSpPr/>
          <p:nvPr/>
        </p:nvSpPr>
        <p:spPr>
          <a:xfrm rot="10800000">
            <a:off x="4403150" y="1318088"/>
            <a:ext cx="1500300" cy="12597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82" name="Google Shape;282;p32"/>
          <p:cNvSpPr txBox="1"/>
          <p:nvPr/>
        </p:nvSpPr>
        <p:spPr>
          <a:xfrm>
            <a:off x="4392114" y="2109313"/>
            <a:ext cx="155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Tendens:</a:t>
            </a:r>
            <a:endParaRPr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Dalende prijzen</a:t>
            </a:r>
            <a:endParaRPr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3" name="Google Shape;283;p32"/>
          <p:cNvPicPr preferRelativeResize="0"/>
          <p:nvPr/>
        </p:nvPicPr>
        <p:blipFill rotWithShape="1">
          <a:blip r:embed="rId7">
            <a:alphaModFix/>
          </a:blip>
          <a:srcRect l="10373" t="13941" r="2745" b="20971"/>
          <a:stretch/>
        </p:blipFill>
        <p:spPr>
          <a:xfrm>
            <a:off x="4474225" y="1476281"/>
            <a:ext cx="1357500" cy="57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0" y="1376700"/>
            <a:ext cx="9144000" cy="37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3"/>
          <p:cNvSpPr txBox="1"/>
          <p:nvPr/>
        </p:nvSpPr>
        <p:spPr>
          <a:xfrm>
            <a:off x="773475" y="4197250"/>
            <a:ext cx="7536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Bron: Bloomberg NEF Lithium-Ion Battery Pack Prices 2013 to 2023</a:t>
            </a:r>
            <a:r>
              <a:rPr lang="en-GB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1" name="Google Shape;291;p33"/>
          <p:cNvSpPr txBox="1">
            <a:spLocks noGrp="1"/>
          </p:cNvSpPr>
          <p:nvPr>
            <p:ph type="title"/>
          </p:nvPr>
        </p:nvSpPr>
        <p:spPr>
          <a:xfrm>
            <a:off x="727800" y="501900"/>
            <a:ext cx="76884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Prijzen Lithium-Ion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2" name="Google Shape;2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7963" y="1443300"/>
            <a:ext cx="5368076" cy="30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/>
          <p:nvPr/>
        </p:nvSpPr>
        <p:spPr>
          <a:xfrm>
            <a:off x="0" y="1376700"/>
            <a:ext cx="9144000" cy="37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title"/>
          </p:nvPr>
        </p:nvSpPr>
        <p:spPr>
          <a:xfrm>
            <a:off x="727800" y="501900"/>
            <a:ext cx="76884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Periodiek Stelsel: LiFePO4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0" name="Google Shape;3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863" y="1461150"/>
            <a:ext cx="6396267" cy="35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/>
          <p:nvPr/>
        </p:nvSpPr>
        <p:spPr>
          <a:xfrm>
            <a:off x="4129988" y="2601675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4"/>
          <p:cNvSpPr/>
          <p:nvPr/>
        </p:nvSpPr>
        <p:spPr>
          <a:xfrm>
            <a:off x="1596188" y="1884100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4"/>
          <p:cNvSpPr/>
          <p:nvPr/>
        </p:nvSpPr>
        <p:spPr>
          <a:xfrm>
            <a:off x="6342638" y="2250400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4"/>
          <p:cNvSpPr/>
          <p:nvPr/>
        </p:nvSpPr>
        <p:spPr>
          <a:xfrm>
            <a:off x="6655538" y="1884100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025" y="721500"/>
            <a:ext cx="3713951" cy="35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 txBox="1">
            <a:spLocks noGrp="1"/>
          </p:cNvSpPr>
          <p:nvPr>
            <p:ph type="title"/>
          </p:nvPr>
        </p:nvSpPr>
        <p:spPr>
          <a:xfrm>
            <a:off x="3410250" y="386365"/>
            <a:ext cx="2323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accent1"/>
                </a:solidFill>
              </a:rPr>
              <a:t>Kosten</a:t>
            </a:r>
            <a:endParaRPr sz="900" b="0">
              <a:solidFill>
                <a:schemeClr val="accent1"/>
              </a:solidFill>
            </a:endParaRPr>
          </a:p>
        </p:txBody>
      </p:sp>
      <p:sp>
        <p:nvSpPr>
          <p:cNvPr id="312" name="Google Shape;312;p35"/>
          <p:cNvSpPr txBox="1">
            <a:spLocks noGrp="1"/>
          </p:cNvSpPr>
          <p:nvPr>
            <p:ph type="title"/>
          </p:nvPr>
        </p:nvSpPr>
        <p:spPr>
          <a:xfrm>
            <a:off x="5992925" y="1836450"/>
            <a:ext cx="2323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accent1"/>
                </a:solidFill>
              </a:rPr>
              <a:t>Energie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dichtheid</a:t>
            </a:r>
            <a:endParaRPr sz="900" b="0">
              <a:solidFill>
                <a:schemeClr val="accent1"/>
              </a:solidFill>
            </a:endParaRPr>
          </a:p>
        </p:txBody>
      </p:sp>
      <p:sp>
        <p:nvSpPr>
          <p:cNvPr id="313" name="Google Shape;313;p35"/>
          <p:cNvSpPr txBox="1">
            <a:spLocks noGrp="1"/>
          </p:cNvSpPr>
          <p:nvPr>
            <p:ph type="title"/>
          </p:nvPr>
        </p:nvSpPr>
        <p:spPr>
          <a:xfrm>
            <a:off x="4926125" y="4122450"/>
            <a:ext cx="2323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accent1"/>
                </a:solidFill>
              </a:rPr>
              <a:t>C-Rating</a:t>
            </a:r>
            <a:endParaRPr sz="900" b="0">
              <a:solidFill>
                <a:schemeClr val="accent1"/>
              </a:solidFill>
            </a:endParaRPr>
          </a:p>
        </p:txBody>
      </p:sp>
      <p:sp>
        <p:nvSpPr>
          <p:cNvPr id="314" name="Google Shape;314;p35"/>
          <p:cNvSpPr txBox="1">
            <a:spLocks noGrp="1"/>
          </p:cNvSpPr>
          <p:nvPr>
            <p:ph type="title"/>
          </p:nvPr>
        </p:nvSpPr>
        <p:spPr>
          <a:xfrm>
            <a:off x="1878125" y="4122450"/>
            <a:ext cx="2323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accent1"/>
                </a:solidFill>
              </a:rPr>
              <a:t>Cycli</a:t>
            </a:r>
            <a:endParaRPr sz="900" b="0">
              <a:solidFill>
                <a:schemeClr val="accent1"/>
              </a:solidFill>
            </a:endParaRPr>
          </a:p>
        </p:txBody>
      </p:sp>
      <p:sp>
        <p:nvSpPr>
          <p:cNvPr id="315" name="Google Shape;315;p35"/>
          <p:cNvSpPr txBox="1">
            <a:spLocks noGrp="1"/>
          </p:cNvSpPr>
          <p:nvPr>
            <p:ph type="title"/>
          </p:nvPr>
        </p:nvSpPr>
        <p:spPr>
          <a:xfrm>
            <a:off x="1009100" y="1874825"/>
            <a:ext cx="2323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accent1"/>
                </a:solidFill>
              </a:rPr>
              <a:t>Veiligheid</a:t>
            </a:r>
            <a:endParaRPr sz="900" b="0">
              <a:solidFill>
                <a:schemeClr val="accent1"/>
              </a:solidFill>
            </a:endParaRPr>
          </a:p>
        </p:txBody>
      </p:sp>
      <p:sp>
        <p:nvSpPr>
          <p:cNvPr id="316" name="Google Shape;316;p35"/>
          <p:cNvSpPr txBox="1">
            <a:spLocks noGrp="1"/>
          </p:cNvSpPr>
          <p:nvPr>
            <p:ph type="title"/>
          </p:nvPr>
        </p:nvSpPr>
        <p:spPr>
          <a:xfrm>
            <a:off x="2279025" y="4579650"/>
            <a:ext cx="732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LFP</a:t>
            </a:r>
            <a:endParaRPr sz="900" b="0"/>
          </a:p>
        </p:txBody>
      </p:sp>
      <p:cxnSp>
        <p:nvCxnSpPr>
          <p:cNvPr id="317" name="Google Shape;317;p35"/>
          <p:cNvCxnSpPr/>
          <p:nvPr/>
        </p:nvCxnSpPr>
        <p:spPr>
          <a:xfrm>
            <a:off x="2502375" y="4928000"/>
            <a:ext cx="3351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18" name="Google Shape;318;p35"/>
          <p:cNvSpPr txBox="1">
            <a:spLocks noGrp="1"/>
          </p:cNvSpPr>
          <p:nvPr>
            <p:ph type="title"/>
          </p:nvPr>
        </p:nvSpPr>
        <p:spPr>
          <a:xfrm>
            <a:off x="3041025" y="4579650"/>
            <a:ext cx="732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LTO</a:t>
            </a:r>
            <a:endParaRPr sz="900" b="0"/>
          </a:p>
        </p:txBody>
      </p:sp>
      <p:cxnSp>
        <p:nvCxnSpPr>
          <p:cNvPr id="319" name="Google Shape;319;p35"/>
          <p:cNvCxnSpPr/>
          <p:nvPr/>
        </p:nvCxnSpPr>
        <p:spPr>
          <a:xfrm>
            <a:off x="3264375" y="4928000"/>
            <a:ext cx="335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0" name="Google Shape;320;p35"/>
          <p:cNvSpPr txBox="1">
            <a:spLocks noGrp="1"/>
          </p:cNvSpPr>
          <p:nvPr>
            <p:ph type="title"/>
          </p:nvPr>
        </p:nvSpPr>
        <p:spPr>
          <a:xfrm>
            <a:off x="3726825" y="4579650"/>
            <a:ext cx="732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NMC</a:t>
            </a:r>
            <a:endParaRPr sz="900" b="0"/>
          </a:p>
        </p:txBody>
      </p:sp>
      <p:cxnSp>
        <p:nvCxnSpPr>
          <p:cNvPr id="321" name="Google Shape;321;p35"/>
          <p:cNvCxnSpPr/>
          <p:nvPr/>
        </p:nvCxnSpPr>
        <p:spPr>
          <a:xfrm>
            <a:off x="3950175" y="4928000"/>
            <a:ext cx="335100" cy="0"/>
          </a:xfrm>
          <a:prstGeom prst="straightConnector1">
            <a:avLst/>
          </a:prstGeom>
          <a:noFill/>
          <a:ln w="19050" cap="flat" cmpd="sng">
            <a:solidFill>
              <a:srgbClr val="5050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2" name="Google Shape;322;p35"/>
          <p:cNvSpPr txBox="1">
            <a:spLocks noGrp="1"/>
          </p:cNvSpPr>
          <p:nvPr>
            <p:ph type="title"/>
          </p:nvPr>
        </p:nvSpPr>
        <p:spPr>
          <a:xfrm>
            <a:off x="4461525" y="4579066"/>
            <a:ext cx="732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NCA</a:t>
            </a:r>
            <a:endParaRPr sz="900" b="0"/>
          </a:p>
        </p:txBody>
      </p:sp>
      <p:cxnSp>
        <p:nvCxnSpPr>
          <p:cNvPr id="323" name="Google Shape;323;p35"/>
          <p:cNvCxnSpPr/>
          <p:nvPr/>
        </p:nvCxnSpPr>
        <p:spPr>
          <a:xfrm>
            <a:off x="4684875" y="4927416"/>
            <a:ext cx="335100" cy="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4" name="Google Shape;324;p35"/>
          <p:cNvSpPr txBox="1">
            <a:spLocks noGrp="1"/>
          </p:cNvSpPr>
          <p:nvPr>
            <p:ph type="title"/>
          </p:nvPr>
        </p:nvSpPr>
        <p:spPr>
          <a:xfrm>
            <a:off x="5174625" y="4579650"/>
            <a:ext cx="732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LCO</a:t>
            </a:r>
            <a:endParaRPr sz="900" b="0"/>
          </a:p>
        </p:txBody>
      </p:sp>
      <p:cxnSp>
        <p:nvCxnSpPr>
          <p:cNvPr id="325" name="Google Shape;325;p35"/>
          <p:cNvCxnSpPr/>
          <p:nvPr/>
        </p:nvCxnSpPr>
        <p:spPr>
          <a:xfrm>
            <a:off x="5397975" y="4928000"/>
            <a:ext cx="335100" cy="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6" name="Google Shape;326;p35"/>
          <p:cNvSpPr txBox="1">
            <a:spLocks noGrp="1"/>
          </p:cNvSpPr>
          <p:nvPr>
            <p:ph type="title"/>
          </p:nvPr>
        </p:nvSpPr>
        <p:spPr>
          <a:xfrm>
            <a:off x="5860425" y="4579650"/>
            <a:ext cx="732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LMO</a:t>
            </a:r>
            <a:endParaRPr sz="900" b="0"/>
          </a:p>
        </p:txBody>
      </p:sp>
      <p:cxnSp>
        <p:nvCxnSpPr>
          <p:cNvPr id="327" name="Google Shape;327;p35"/>
          <p:cNvCxnSpPr/>
          <p:nvPr/>
        </p:nvCxnSpPr>
        <p:spPr>
          <a:xfrm>
            <a:off x="6083775" y="4928000"/>
            <a:ext cx="335100" cy="0"/>
          </a:xfrm>
          <a:prstGeom prst="straightConnector1">
            <a:avLst/>
          </a:prstGeom>
          <a:noFill/>
          <a:ln w="19050" cap="flat" cmpd="sng">
            <a:solidFill>
              <a:srgbClr val="A3A3A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8" name="Google Shape;328;p35"/>
          <p:cNvSpPr txBox="1"/>
          <p:nvPr/>
        </p:nvSpPr>
        <p:spPr>
          <a:xfrm>
            <a:off x="732700" y="565600"/>
            <a:ext cx="76551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Celtechnologie</a:t>
            </a:r>
            <a:endParaRPr sz="2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9" name="Google Shape;3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6"/>
          <p:cNvPicPr preferRelativeResize="0"/>
          <p:nvPr/>
        </p:nvPicPr>
        <p:blipFill rotWithShape="1">
          <a:blip r:embed="rId3">
            <a:alphaModFix/>
          </a:blip>
          <a:srcRect r="34123"/>
          <a:stretch/>
        </p:blipFill>
        <p:spPr>
          <a:xfrm>
            <a:off x="5183709" y="1761925"/>
            <a:ext cx="3960293" cy="3381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5" name="Google Shape;335;p36"/>
          <p:cNvGraphicFramePr/>
          <p:nvPr/>
        </p:nvGraphicFramePr>
        <p:xfrm>
          <a:off x="813813" y="386625"/>
          <a:ext cx="4426750" cy="4084090"/>
        </p:xfrm>
        <a:graphic>
          <a:graphicData uri="http://schemas.openxmlformats.org/drawingml/2006/table">
            <a:tbl>
              <a:tblPr>
                <a:noFill/>
                <a:tableStyleId>{D31EA371-BFA7-4583-8FBB-73ECBCA99146}</a:tableStyleId>
              </a:tblPr>
              <a:tblGrid>
                <a:gridCol w="266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1">
                        <a:solidFill>
                          <a:srgbClr val="0089D7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9EDE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9EDE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9EDE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>
                          <a:solidFill>
                            <a:srgbClr val="0089D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LFP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9EDE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9EDE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9EDE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Energie dichtheid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Prijs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Afmetingen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Gewicht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Veiligheid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C-rating ((ont)laadstroom)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Hoge omgevingstemperatuur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Robuustheid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Cycli</a:t>
                      </a:r>
                      <a:endParaRPr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++</a:t>
                      </a:r>
                      <a:endParaRPr sz="1500" b="1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89D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89D7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36" name="Google Shape;3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7"/>
          <p:cNvPicPr preferRelativeResize="0"/>
          <p:nvPr/>
        </p:nvPicPr>
        <p:blipFill rotWithShape="1">
          <a:blip r:embed="rId3">
            <a:alphaModFix/>
          </a:blip>
          <a:srcRect t="1797"/>
          <a:stretch/>
        </p:blipFill>
        <p:spPr>
          <a:xfrm>
            <a:off x="6830700" y="2466000"/>
            <a:ext cx="2286001" cy="12830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7"/>
          <p:cNvSpPr txBox="1">
            <a:spLocks noGrp="1"/>
          </p:cNvSpPr>
          <p:nvPr>
            <p:ph type="title"/>
          </p:nvPr>
        </p:nvSpPr>
        <p:spPr>
          <a:xfrm>
            <a:off x="721425" y="439275"/>
            <a:ext cx="7498500" cy="9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Maritieme Toepassingen</a:t>
            </a:r>
            <a:endParaRPr sz="31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43" name="Google Shape;343;p37"/>
          <p:cNvSpPr txBox="1">
            <a:spLocks noGrp="1"/>
          </p:cNvSpPr>
          <p:nvPr>
            <p:ph type="title"/>
          </p:nvPr>
        </p:nvSpPr>
        <p:spPr>
          <a:xfrm>
            <a:off x="100" y="4228650"/>
            <a:ext cx="22860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Hotel Load</a:t>
            </a:r>
            <a:br>
              <a:rPr lang="en-GB" sz="1000" b="0"/>
            </a:br>
            <a:endParaRPr sz="1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44" name="Google Shape;344;p37"/>
          <p:cNvSpPr txBox="1">
            <a:spLocks noGrp="1"/>
          </p:cNvSpPr>
          <p:nvPr>
            <p:ph type="title"/>
          </p:nvPr>
        </p:nvSpPr>
        <p:spPr>
          <a:xfrm>
            <a:off x="2286000" y="4228650"/>
            <a:ext cx="22860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Elektrische Voortstuwing</a:t>
            </a:r>
            <a:br>
              <a:rPr lang="en-GB" sz="1000" b="0"/>
            </a:br>
            <a:r>
              <a:rPr lang="en-GB" sz="1000" b="0"/>
              <a:t>Full electric of serieel hybride</a:t>
            </a:r>
            <a:endParaRPr sz="2000">
              <a:solidFill>
                <a:srgbClr val="0089D7"/>
              </a:solidFill>
            </a:endParaRPr>
          </a:p>
        </p:txBody>
      </p:sp>
      <p:sp>
        <p:nvSpPr>
          <p:cNvPr id="345" name="Google Shape;345;p37"/>
          <p:cNvSpPr txBox="1">
            <a:spLocks noGrp="1"/>
          </p:cNvSpPr>
          <p:nvPr>
            <p:ph type="title"/>
          </p:nvPr>
        </p:nvSpPr>
        <p:spPr>
          <a:xfrm>
            <a:off x="4572000" y="4228650"/>
            <a:ext cx="22314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Parallel Hybride Voortstuwing</a:t>
            </a:r>
            <a:br>
              <a:rPr lang="en-GB" sz="1000" b="0"/>
            </a:br>
            <a:r>
              <a:rPr lang="en-GB" sz="1000" b="0"/>
              <a:t>In combinatie met ICE</a:t>
            </a:r>
            <a:endParaRPr sz="1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46" name="Google Shape;346;p37"/>
          <p:cNvSpPr txBox="1">
            <a:spLocks noGrp="1"/>
          </p:cNvSpPr>
          <p:nvPr>
            <p:ph type="title"/>
          </p:nvPr>
        </p:nvSpPr>
        <p:spPr>
          <a:xfrm>
            <a:off x="6858000" y="4228650"/>
            <a:ext cx="22314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Fast Charge</a:t>
            </a:r>
            <a:br>
              <a:rPr lang="en-GB" sz="1000" b="0"/>
            </a:br>
            <a:r>
              <a:rPr lang="en-GB" sz="1000" b="0"/>
              <a:t>Dynamo oplossing</a:t>
            </a:r>
            <a:endParaRPr sz="1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347" name="Google Shape;347;p37"/>
          <p:cNvCxnSpPr/>
          <p:nvPr/>
        </p:nvCxnSpPr>
        <p:spPr>
          <a:xfrm>
            <a:off x="-5400" y="2466900"/>
            <a:ext cx="9154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8" name="Google Shape;348;p37"/>
          <p:cNvCxnSpPr/>
          <p:nvPr/>
        </p:nvCxnSpPr>
        <p:spPr>
          <a:xfrm>
            <a:off x="-5400" y="3751800"/>
            <a:ext cx="9154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9" name="Google Shape;349;p37"/>
          <p:cNvPicPr preferRelativeResize="0"/>
          <p:nvPr/>
        </p:nvPicPr>
        <p:blipFill rotWithShape="1">
          <a:blip r:embed="rId4">
            <a:alphaModFix/>
          </a:blip>
          <a:srcRect l="169" r="179" b="9453"/>
          <a:stretch/>
        </p:blipFill>
        <p:spPr>
          <a:xfrm>
            <a:off x="2286100" y="2466900"/>
            <a:ext cx="2286000" cy="12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 rotWithShape="1">
          <a:blip r:embed="rId5">
            <a:alphaModFix/>
          </a:blip>
          <a:srcRect t="19993" r="4834"/>
          <a:stretch/>
        </p:blipFill>
        <p:spPr>
          <a:xfrm>
            <a:off x="4544700" y="2466000"/>
            <a:ext cx="2286000" cy="1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/>
          <p:cNvPicPr preferRelativeResize="0"/>
          <p:nvPr/>
        </p:nvPicPr>
        <p:blipFill rotWithShape="1">
          <a:blip r:embed="rId6">
            <a:alphaModFix/>
          </a:blip>
          <a:srcRect l="19990" t="14882" r="9819" b="14882"/>
          <a:stretch/>
        </p:blipFill>
        <p:spPr>
          <a:xfrm>
            <a:off x="100" y="2467625"/>
            <a:ext cx="2285999" cy="1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>
            <a:spLocks noGrp="1"/>
          </p:cNvSpPr>
          <p:nvPr>
            <p:ph type="title"/>
          </p:nvPr>
        </p:nvSpPr>
        <p:spPr>
          <a:xfrm>
            <a:off x="100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Numarine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54" name="Google Shape;354;p37"/>
          <p:cNvSpPr txBox="1">
            <a:spLocks noGrp="1"/>
          </p:cNvSpPr>
          <p:nvPr>
            <p:ph type="title"/>
          </p:nvPr>
        </p:nvSpPr>
        <p:spPr>
          <a:xfrm>
            <a:off x="2286088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Hudson Yachts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55" name="Google Shape;355;p37"/>
          <p:cNvSpPr txBox="1">
            <a:spLocks noGrp="1"/>
          </p:cNvSpPr>
          <p:nvPr>
            <p:ph type="title"/>
          </p:nvPr>
        </p:nvSpPr>
        <p:spPr>
          <a:xfrm>
            <a:off x="4544700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Beneteau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6830700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Wajer Yachts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8"/>
          <p:cNvPicPr preferRelativeResize="0"/>
          <p:nvPr/>
        </p:nvPicPr>
        <p:blipFill rotWithShape="1">
          <a:blip r:embed="rId3">
            <a:alphaModFix/>
          </a:blip>
          <a:srcRect l="3333" r="407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/>
          <p:nvPr/>
        </p:nvSpPr>
        <p:spPr>
          <a:xfrm>
            <a:off x="1638600" y="1921500"/>
            <a:ext cx="5866800" cy="1300500"/>
          </a:xfrm>
          <a:prstGeom prst="rect">
            <a:avLst/>
          </a:prstGeom>
          <a:solidFill>
            <a:srgbClr val="1A1A1A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Hotel Load</a:t>
            </a:r>
            <a:endParaRPr sz="2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38"/>
          <p:cNvSpPr txBox="1">
            <a:spLocks noGrp="1"/>
          </p:cNvSpPr>
          <p:nvPr>
            <p:ph type="title"/>
          </p:nvPr>
        </p:nvSpPr>
        <p:spPr>
          <a:xfrm>
            <a:off x="0" y="4847400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Mengi YaY Yachts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9"/>
          <p:cNvPicPr preferRelativeResize="0"/>
          <p:nvPr/>
        </p:nvPicPr>
        <p:blipFill rotWithShape="1">
          <a:blip r:embed="rId3">
            <a:alphaModFix/>
          </a:blip>
          <a:srcRect l="3194" r="1166"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 rotWithShape="1">
          <a:blip r:embed="rId4">
            <a:alphaModFix/>
          </a:blip>
          <a:srcRect t="2109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9"/>
          <p:cNvSpPr/>
          <p:nvPr/>
        </p:nvSpPr>
        <p:spPr>
          <a:xfrm>
            <a:off x="1638600" y="1921500"/>
            <a:ext cx="5866800" cy="1300500"/>
          </a:xfrm>
          <a:prstGeom prst="rect">
            <a:avLst/>
          </a:prstGeom>
          <a:solidFill>
            <a:srgbClr val="1A1A1A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Full Electric Propulsion</a:t>
            </a:r>
            <a:endParaRPr/>
          </a:p>
        </p:txBody>
      </p:sp>
      <p:sp>
        <p:nvSpPr>
          <p:cNvPr id="371" name="Google Shape;371;p39"/>
          <p:cNvSpPr txBox="1">
            <a:spLocks noGrp="1"/>
          </p:cNvSpPr>
          <p:nvPr>
            <p:ph type="title"/>
          </p:nvPr>
        </p:nvSpPr>
        <p:spPr>
          <a:xfrm>
            <a:off x="0" y="4847400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VAAN Yachts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/>
        </p:nvSpPr>
        <p:spPr>
          <a:xfrm>
            <a:off x="1817825" y="3182800"/>
            <a:ext cx="13572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M</a:t>
            </a:r>
            <a:r>
              <a:rPr lang="en-GB" sz="1800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ark </a:t>
            </a:r>
            <a:endParaRPr sz="1800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Scholten</a:t>
            </a:r>
            <a:endParaRPr sz="1800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5568850" y="3182788"/>
            <a:ext cx="17736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G</a:t>
            </a:r>
            <a:r>
              <a:rPr lang="en-GB" sz="1800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erard </a:t>
            </a:r>
            <a:endParaRPr sz="1800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van der Schaar</a:t>
            </a:r>
            <a:endParaRPr sz="1800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l="31666" t="12817" r="50350" b="55218"/>
          <a:stretch/>
        </p:blipFill>
        <p:spPr>
          <a:xfrm>
            <a:off x="1674275" y="1363000"/>
            <a:ext cx="1644300" cy="1644300"/>
          </a:xfrm>
          <a:prstGeom prst="ellipse">
            <a:avLst/>
          </a:prstGeom>
          <a:noFill/>
          <a:ln w="1905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8" name="Google Shape;168;p22"/>
          <p:cNvSpPr txBox="1"/>
          <p:nvPr/>
        </p:nvSpPr>
        <p:spPr>
          <a:xfrm>
            <a:off x="4654750" y="3761500"/>
            <a:ext cx="36018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 i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“Competition drives us. We are always looking for new ways to innovate our energy storage solutions. Because we believe that’s the key to a sustainable future”</a:t>
            </a:r>
            <a:endParaRPr sz="1000" i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l="52499" t="11858" r="29518" b="56177"/>
          <a:stretch/>
        </p:blipFill>
        <p:spPr>
          <a:xfrm>
            <a:off x="5633500" y="1363000"/>
            <a:ext cx="1644300" cy="1644300"/>
          </a:xfrm>
          <a:prstGeom prst="ellipse">
            <a:avLst/>
          </a:prstGeom>
          <a:noFill/>
          <a:ln w="1905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2"/>
          <p:cNvSpPr txBox="1"/>
          <p:nvPr/>
        </p:nvSpPr>
        <p:spPr>
          <a:xfrm>
            <a:off x="695524" y="3761500"/>
            <a:ext cx="36018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 i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“MG’s outstanding performances spring from a pure passion to improve sustainable technology. Whether it’s about racing or business, nothing but the best is good enough”</a:t>
            </a:r>
            <a:endParaRPr sz="1000" i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100"/>
            <a:ext cx="91440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0"/>
          <p:cNvSpPr/>
          <p:nvPr/>
        </p:nvSpPr>
        <p:spPr>
          <a:xfrm>
            <a:off x="1638600" y="1921500"/>
            <a:ext cx="5866800" cy="1300500"/>
          </a:xfrm>
          <a:prstGeom prst="rect">
            <a:avLst/>
          </a:prstGeom>
          <a:solidFill>
            <a:srgbClr val="1A1A1A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Serieel Hybride Systemen</a:t>
            </a:r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title"/>
          </p:nvPr>
        </p:nvSpPr>
        <p:spPr>
          <a:xfrm>
            <a:off x="0" y="4847400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PowerCat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1"/>
          <p:cNvPicPr preferRelativeResize="0"/>
          <p:nvPr/>
        </p:nvPicPr>
        <p:blipFill rotWithShape="1">
          <a:blip r:embed="rId3">
            <a:alphaModFix/>
          </a:blip>
          <a:srcRect t="1562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1"/>
          <p:cNvSpPr/>
          <p:nvPr/>
        </p:nvSpPr>
        <p:spPr>
          <a:xfrm>
            <a:off x="1638600" y="1921500"/>
            <a:ext cx="5866800" cy="1300500"/>
          </a:xfrm>
          <a:prstGeom prst="rect">
            <a:avLst/>
          </a:prstGeom>
          <a:solidFill>
            <a:srgbClr val="1A1A1A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Parallel Hybride Systemen</a:t>
            </a:r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title"/>
          </p:nvPr>
        </p:nvSpPr>
        <p:spPr>
          <a:xfrm>
            <a:off x="0" y="4847400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Beneteau Yachts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2"/>
          <p:cNvPicPr preferRelativeResize="0"/>
          <p:nvPr/>
        </p:nvPicPr>
        <p:blipFill rotWithShape="1">
          <a:blip r:embed="rId3">
            <a:alphaModFix/>
          </a:blip>
          <a:srcRect b="517"/>
          <a:stretch/>
        </p:blipFill>
        <p:spPr>
          <a:xfrm>
            <a:off x="0" y="0"/>
            <a:ext cx="919117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2"/>
          <p:cNvPicPr preferRelativeResize="0"/>
          <p:nvPr/>
        </p:nvPicPr>
        <p:blipFill rotWithShape="1">
          <a:blip r:embed="rId4">
            <a:alphaModFix/>
          </a:blip>
          <a:srcRect l="5037" r="8103"/>
          <a:stretch/>
        </p:blipFill>
        <p:spPr>
          <a:xfrm>
            <a:off x="0" y="0"/>
            <a:ext cx="91911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2"/>
          <p:cNvSpPr/>
          <p:nvPr/>
        </p:nvSpPr>
        <p:spPr>
          <a:xfrm>
            <a:off x="1638600" y="1921500"/>
            <a:ext cx="5866800" cy="1300500"/>
          </a:xfrm>
          <a:prstGeom prst="rect">
            <a:avLst/>
          </a:prstGeom>
          <a:solidFill>
            <a:srgbClr val="1A1A1A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Dynamo Oplossingen </a:t>
            </a:r>
            <a:b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(Fast Charging)</a:t>
            </a:r>
            <a:endParaRPr/>
          </a:p>
        </p:txBody>
      </p:sp>
      <p:sp>
        <p:nvSpPr>
          <p:cNvPr id="393" name="Google Shape;393;p42"/>
          <p:cNvSpPr txBox="1">
            <a:spLocks noGrp="1"/>
          </p:cNvSpPr>
          <p:nvPr>
            <p:ph type="title"/>
          </p:nvPr>
        </p:nvSpPr>
        <p:spPr>
          <a:xfrm>
            <a:off x="0" y="4847400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Wajer Yachts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 txBox="1"/>
          <p:nvPr/>
        </p:nvSpPr>
        <p:spPr>
          <a:xfrm>
            <a:off x="727800" y="1758850"/>
            <a:ext cx="665940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C-Rating </a:t>
            </a:r>
            <a:b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Hogere stromen (A) en toename benodigde capaciteit  (kWh)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Vaak naar hogere </a:t>
            </a:r>
            <a: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boordspanning </a:t>
            </a: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(V)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9" name="Google Shape;399;p43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Raleway"/>
                <a:ea typeface="Raleway"/>
                <a:cs typeface="Raleway"/>
                <a:sym typeface="Raleway"/>
              </a:rPr>
              <a:t>Trends in de Maritieme Sector</a:t>
            </a:r>
            <a:endParaRPr sz="2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0" name="Google Shape;4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/>
          <p:nvPr/>
        </p:nvSpPr>
        <p:spPr>
          <a:xfrm>
            <a:off x="727800" y="1758850"/>
            <a:ext cx="665940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Lithium-ion is de standaard geworden voor hotel load  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Elektrische voortstuwing 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Hybride aandrijving (serieel en parallel)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Downsizing van generatorsets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Toename van high power dynamo oplossingen (24V en 48V)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" name="Google Shape;406;p44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Raleway"/>
                <a:ea typeface="Raleway"/>
                <a:cs typeface="Raleway"/>
                <a:sym typeface="Raleway"/>
              </a:rPr>
              <a:t>Effecten Dalende Prijzen </a:t>
            </a:r>
            <a:endParaRPr sz="2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7" name="Google Shape;4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/>
          <p:nvPr/>
        </p:nvSpPr>
        <p:spPr>
          <a:xfrm>
            <a:off x="732700" y="565600"/>
            <a:ext cx="76551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C-rating  =</a:t>
            </a:r>
            <a:endParaRPr sz="3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3" name="Google Shape;413;p45"/>
          <p:cNvSpPr txBox="1"/>
          <p:nvPr/>
        </p:nvSpPr>
        <p:spPr>
          <a:xfrm>
            <a:off x="1750025" y="385000"/>
            <a:ext cx="38487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kW</a:t>
            </a:r>
            <a:br>
              <a:rPr lang="en-GB" sz="57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Vermogen</a:t>
            </a:r>
            <a:br>
              <a:rPr lang="en-GB" sz="57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 sz="39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39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kWh</a:t>
            </a:r>
            <a:endParaRPr sz="3900" b="1">
              <a:solidFill>
                <a:srgbClr val="0089D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Capaciteit</a:t>
            </a:r>
            <a:endParaRPr sz="10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414" name="Google Shape;414;p45"/>
          <p:cNvCxnSpPr/>
          <p:nvPr/>
        </p:nvCxnSpPr>
        <p:spPr>
          <a:xfrm>
            <a:off x="3275025" y="971886"/>
            <a:ext cx="689400" cy="0"/>
          </a:xfrm>
          <a:prstGeom prst="straightConnector1">
            <a:avLst/>
          </a:prstGeom>
          <a:noFill/>
          <a:ln w="19050" cap="flat" cmpd="sng">
            <a:solidFill>
              <a:srgbClr val="0089D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5" name="Google Shape;4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75" y="1970500"/>
            <a:ext cx="4086300" cy="1964700"/>
          </a:xfrm>
          <a:prstGeom prst="roundRect">
            <a:avLst>
              <a:gd name="adj" fmla="val 6388"/>
            </a:avLst>
          </a:prstGeom>
          <a:noFill/>
          <a:ln>
            <a:noFill/>
          </a:ln>
        </p:spPr>
      </p:pic>
      <p:pic>
        <p:nvPicPr>
          <p:cNvPr id="416" name="Google Shape;41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793" y="1970500"/>
            <a:ext cx="3542100" cy="1964700"/>
          </a:xfrm>
          <a:prstGeom prst="roundRect">
            <a:avLst>
              <a:gd name="adj" fmla="val 7775"/>
            </a:avLst>
          </a:prstGeom>
          <a:noFill/>
          <a:ln>
            <a:noFill/>
          </a:ln>
        </p:spPr>
      </p:pic>
      <p:sp>
        <p:nvSpPr>
          <p:cNvPr id="417" name="Google Shape;417;p45"/>
          <p:cNvSpPr txBox="1"/>
          <p:nvPr/>
        </p:nvSpPr>
        <p:spPr>
          <a:xfrm>
            <a:off x="651600" y="3968650"/>
            <a:ext cx="21024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Hotel Load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Relatief lage C-Rating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8" name="Google Shape;418;p45"/>
          <p:cNvSpPr txBox="1"/>
          <p:nvPr/>
        </p:nvSpPr>
        <p:spPr>
          <a:xfrm>
            <a:off x="4690200" y="3968650"/>
            <a:ext cx="21024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(Semi) Planerend</a:t>
            </a:r>
            <a:b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Relatief hoge C-Rating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9" name="Google Shape;41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6"/>
          <p:cNvSpPr txBox="1">
            <a:spLocks noGrp="1"/>
          </p:cNvSpPr>
          <p:nvPr>
            <p:ph type="title"/>
          </p:nvPr>
        </p:nvSpPr>
        <p:spPr>
          <a:xfrm>
            <a:off x="53775" y="547200"/>
            <a:ext cx="2650500" cy="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89D7"/>
                </a:solidFill>
              </a:rPr>
              <a:t>C-Rating</a:t>
            </a:r>
            <a:endParaRPr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425" name="Google Shape;425;p46"/>
          <p:cNvPicPr preferRelativeResize="0"/>
          <p:nvPr/>
        </p:nvPicPr>
        <p:blipFill rotWithShape="1">
          <a:blip r:embed="rId3">
            <a:alphaModFix/>
          </a:blip>
          <a:srcRect l="22000" t="19303" r="18197" b="17469"/>
          <a:stretch/>
        </p:blipFill>
        <p:spPr>
          <a:xfrm>
            <a:off x="961050" y="3101700"/>
            <a:ext cx="1604876" cy="9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6"/>
          <p:cNvSpPr txBox="1"/>
          <p:nvPr/>
        </p:nvSpPr>
        <p:spPr>
          <a:xfrm>
            <a:off x="1430475" y="1376800"/>
            <a:ext cx="62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1C</a:t>
            </a: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27" name="Google Shape;427;p46"/>
          <p:cNvSpPr/>
          <p:nvPr/>
        </p:nvSpPr>
        <p:spPr>
          <a:xfrm rot="-5400000">
            <a:off x="1239863" y="2203700"/>
            <a:ext cx="1088100" cy="5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6"/>
          <p:cNvSpPr txBox="1"/>
          <p:nvPr/>
        </p:nvSpPr>
        <p:spPr>
          <a:xfrm>
            <a:off x="897075" y="4424800"/>
            <a:ext cx="16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5.8 kWh</a:t>
            </a:r>
            <a:endParaRPr sz="2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429" name="Google Shape;429;p46"/>
          <p:cNvPicPr preferRelativeResize="0"/>
          <p:nvPr/>
        </p:nvPicPr>
        <p:blipFill rotWithShape="1">
          <a:blip r:embed="rId3">
            <a:alphaModFix/>
          </a:blip>
          <a:srcRect l="22000" t="19303" r="18197" b="17469"/>
          <a:stretch/>
        </p:blipFill>
        <p:spPr>
          <a:xfrm>
            <a:off x="3475650" y="3101700"/>
            <a:ext cx="1604876" cy="9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6"/>
          <p:cNvSpPr txBox="1"/>
          <p:nvPr/>
        </p:nvSpPr>
        <p:spPr>
          <a:xfrm>
            <a:off x="3792675" y="1376800"/>
            <a:ext cx="1135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0.5C</a:t>
            </a: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31" name="Google Shape;431;p46"/>
          <p:cNvSpPr/>
          <p:nvPr/>
        </p:nvSpPr>
        <p:spPr>
          <a:xfrm rot="-5400000">
            <a:off x="3754463" y="2203700"/>
            <a:ext cx="1088100" cy="5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6"/>
          <p:cNvSpPr txBox="1"/>
          <p:nvPr/>
        </p:nvSpPr>
        <p:spPr>
          <a:xfrm>
            <a:off x="3411675" y="4424800"/>
            <a:ext cx="16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11.6 kWh</a:t>
            </a:r>
            <a:endParaRPr sz="2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433" name="Google Shape;433;p46"/>
          <p:cNvPicPr preferRelativeResize="0"/>
          <p:nvPr/>
        </p:nvPicPr>
        <p:blipFill rotWithShape="1">
          <a:blip r:embed="rId3">
            <a:alphaModFix/>
          </a:blip>
          <a:srcRect l="22000" t="19303" r="18197" b="17469"/>
          <a:stretch/>
        </p:blipFill>
        <p:spPr>
          <a:xfrm>
            <a:off x="6142650" y="3101700"/>
            <a:ext cx="1604876" cy="9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6"/>
          <p:cNvSpPr txBox="1"/>
          <p:nvPr/>
        </p:nvSpPr>
        <p:spPr>
          <a:xfrm>
            <a:off x="6307275" y="1376800"/>
            <a:ext cx="142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0.25C</a:t>
            </a: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35" name="Google Shape;435;p46"/>
          <p:cNvSpPr/>
          <p:nvPr/>
        </p:nvSpPr>
        <p:spPr>
          <a:xfrm rot="-5400000">
            <a:off x="6421463" y="2203700"/>
            <a:ext cx="1088100" cy="5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6"/>
          <p:cNvSpPr txBox="1"/>
          <p:nvPr/>
        </p:nvSpPr>
        <p:spPr>
          <a:xfrm>
            <a:off x="6078675" y="4424800"/>
            <a:ext cx="16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23.2 kWh</a:t>
            </a:r>
            <a:endParaRPr sz="2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437" name="Google Shape;437;p46"/>
          <p:cNvPicPr preferRelativeResize="0"/>
          <p:nvPr/>
        </p:nvPicPr>
        <p:blipFill rotWithShape="1">
          <a:blip r:embed="rId3">
            <a:alphaModFix/>
          </a:blip>
          <a:srcRect l="22000" t="19303" r="18197" b="17469"/>
          <a:stretch/>
        </p:blipFill>
        <p:spPr>
          <a:xfrm>
            <a:off x="3628050" y="3254100"/>
            <a:ext cx="1604876" cy="9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6"/>
          <p:cNvPicPr preferRelativeResize="0"/>
          <p:nvPr/>
        </p:nvPicPr>
        <p:blipFill rotWithShape="1">
          <a:blip r:embed="rId3">
            <a:alphaModFix/>
          </a:blip>
          <a:srcRect l="22000" t="19303" r="18197" b="17469"/>
          <a:stretch/>
        </p:blipFill>
        <p:spPr>
          <a:xfrm>
            <a:off x="6295050" y="3254100"/>
            <a:ext cx="1604876" cy="9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22000" t="19303" r="18197" b="17469"/>
          <a:stretch/>
        </p:blipFill>
        <p:spPr>
          <a:xfrm>
            <a:off x="6447450" y="3406500"/>
            <a:ext cx="1604876" cy="9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/>
          <p:cNvPicPr preferRelativeResize="0"/>
          <p:nvPr/>
        </p:nvPicPr>
        <p:blipFill rotWithShape="1">
          <a:blip r:embed="rId3">
            <a:alphaModFix/>
          </a:blip>
          <a:srcRect l="22000" t="19303" r="18197" b="17469"/>
          <a:stretch/>
        </p:blipFill>
        <p:spPr>
          <a:xfrm>
            <a:off x="6599850" y="3558900"/>
            <a:ext cx="1604876" cy="9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6"/>
          <p:cNvSpPr txBox="1"/>
          <p:nvPr/>
        </p:nvSpPr>
        <p:spPr>
          <a:xfrm>
            <a:off x="2438400" y="685800"/>
            <a:ext cx="619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voorbeeld: 6kW elektrische aandrijving</a:t>
            </a:r>
            <a:endParaRPr sz="1000"/>
          </a:p>
        </p:txBody>
      </p:sp>
      <p:pic>
        <p:nvPicPr>
          <p:cNvPr id="442" name="Google Shape;44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7"/>
          <p:cNvPicPr preferRelativeResize="0"/>
          <p:nvPr/>
        </p:nvPicPr>
        <p:blipFill rotWithShape="1">
          <a:blip r:embed="rId3">
            <a:alphaModFix amt="11000"/>
          </a:blip>
          <a:srcRect t="2109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7"/>
          <p:cNvSpPr txBox="1">
            <a:spLocks noGrp="1"/>
          </p:cNvSpPr>
          <p:nvPr>
            <p:ph type="title"/>
          </p:nvPr>
        </p:nvSpPr>
        <p:spPr>
          <a:xfrm>
            <a:off x="434775" y="1572875"/>
            <a:ext cx="2660400" cy="21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>
                <a:solidFill>
                  <a:srgbClr val="0089D7"/>
                </a:solidFill>
              </a:rPr>
              <a:t>P</a:t>
            </a:r>
            <a:endParaRPr sz="7000">
              <a:solidFill>
                <a:srgbClr val="0089D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>
                <a:latin typeface="Raleway Light"/>
                <a:ea typeface="Raleway Light"/>
                <a:cs typeface="Raleway Light"/>
                <a:sym typeface="Raleway Light"/>
              </a:rPr>
              <a:t>Vermogen</a:t>
            </a:r>
            <a:br>
              <a:rPr lang="en-GB" sz="3000" b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GB" sz="1800" b="0">
                <a:latin typeface="Raleway Light"/>
                <a:ea typeface="Raleway Light"/>
                <a:cs typeface="Raleway Light"/>
                <a:sym typeface="Raleway Light"/>
              </a:rPr>
              <a:t>W, kW of MW</a:t>
            </a:r>
            <a:endParaRPr sz="18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/>
          </p:nvPr>
        </p:nvSpPr>
        <p:spPr>
          <a:xfrm>
            <a:off x="3095175" y="1572875"/>
            <a:ext cx="2660400" cy="21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>
                <a:solidFill>
                  <a:srgbClr val="0089D7"/>
                </a:solidFill>
              </a:rPr>
              <a:t>U</a:t>
            </a:r>
            <a:endParaRPr sz="7000">
              <a:solidFill>
                <a:srgbClr val="0089D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>
                <a:latin typeface="Raleway Light"/>
                <a:ea typeface="Raleway Light"/>
                <a:cs typeface="Raleway Light"/>
                <a:sym typeface="Raleway Light"/>
              </a:rPr>
              <a:t>Spanning</a:t>
            </a:r>
            <a:br>
              <a:rPr lang="en-GB" sz="3000" b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GB" sz="1800" b="0">
                <a:latin typeface="Raleway Light"/>
                <a:ea typeface="Raleway Light"/>
                <a:cs typeface="Raleway Light"/>
                <a:sym typeface="Raleway Light"/>
              </a:rPr>
              <a:t>V</a:t>
            </a:r>
            <a:endParaRPr sz="18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/>
          </p:nvPr>
        </p:nvSpPr>
        <p:spPr>
          <a:xfrm>
            <a:off x="6048825" y="1572875"/>
            <a:ext cx="2660400" cy="21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>
                <a:solidFill>
                  <a:srgbClr val="0089D7"/>
                </a:solidFill>
              </a:rPr>
              <a:t>I</a:t>
            </a:r>
            <a:endParaRPr sz="7000">
              <a:solidFill>
                <a:srgbClr val="0089D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>
                <a:latin typeface="Raleway Light"/>
                <a:ea typeface="Raleway Light"/>
                <a:cs typeface="Raleway Light"/>
                <a:sym typeface="Raleway Light"/>
              </a:rPr>
              <a:t>Stroomsterkte</a:t>
            </a:r>
            <a:br>
              <a:rPr lang="en-GB" sz="3000" b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GB" sz="1800" b="0">
                <a:latin typeface="Raleway Light"/>
                <a:ea typeface="Raleway Light"/>
                <a:cs typeface="Raleway Light"/>
                <a:sym typeface="Raleway Light"/>
              </a:rPr>
              <a:t>A</a:t>
            </a:r>
            <a:endParaRPr sz="18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/>
          </p:nvPr>
        </p:nvSpPr>
        <p:spPr>
          <a:xfrm>
            <a:off x="1799300" y="1566275"/>
            <a:ext cx="2660400" cy="21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>
                <a:solidFill>
                  <a:srgbClr val="0089D7"/>
                </a:solidFill>
              </a:rPr>
              <a:t>=</a:t>
            </a:r>
            <a:endParaRPr sz="7000">
              <a:solidFill>
                <a:srgbClr val="0089D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52" name="Google Shape;452;p47"/>
          <p:cNvSpPr txBox="1">
            <a:spLocks noGrp="1"/>
          </p:cNvSpPr>
          <p:nvPr>
            <p:ph type="title"/>
          </p:nvPr>
        </p:nvSpPr>
        <p:spPr>
          <a:xfrm>
            <a:off x="4466300" y="1794875"/>
            <a:ext cx="2660400" cy="8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0089D7"/>
                </a:solidFill>
              </a:rPr>
              <a:t>x</a:t>
            </a:r>
            <a:endParaRPr sz="18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53" name="Google Shape;453;p47"/>
          <p:cNvSpPr txBox="1"/>
          <p:nvPr/>
        </p:nvSpPr>
        <p:spPr>
          <a:xfrm>
            <a:off x="609600" y="6096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Vermogen:</a:t>
            </a:r>
            <a:endParaRPr/>
          </a:p>
        </p:txBody>
      </p:sp>
      <p:sp>
        <p:nvSpPr>
          <p:cNvPr id="454" name="Google Shape;454;p47"/>
          <p:cNvSpPr/>
          <p:nvPr/>
        </p:nvSpPr>
        <p:spPr>
          <a:xfrm>
            <a:off x="5707375" y="365725"/>
            <a:ext cx="1683900" cy="784800"/>
          </a:xfrm>
          <a:prstGeom prst="wedgeRectCallout">
            <a:avLst>
              <a:gd name="adj1" fmla="val 37337"/>
              <a:gd name="adj2" fmla="val 111181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300A </a:t>
            </a:r>
            <a:br>
              <a:rPr lang="en-GB" sz="19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9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regel</a:t>
            </a:r>
            <a:br>
              <a:rPr lang="en-GB" sz="19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</a:br>
            <a:endParaRPr sz="300" b="1">
              <a:solidFill>
                <a:schemeClr val="lt1"/>
              </a:solidFill>
            </a:endParaRPr>
          </a:p>
        </p:txBody>
      </p:sp>
      <p:pic>
        <p:nvPicPr>
          <p:cNvPr id="455" name="Google Shape;45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"/>
          <p:cNvSpPr txBox="1"/>
          <p:nvPr/>
        </p:nvSpPr>
        <p:spPr>
          <a:xfrm>
            <a:off x="609600" y="609600"/>
            <a:ext cx="78333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300A</a:t>
            </a: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regel:</a:t>
            </a: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De maximale stroom in een DC systeem </a:t>
            </a:r>
            <a:b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is &lt; 300A.</a:t>
            </a: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(Kabel diameters, zekeringen, efficiëntie)</a:t>
            </a: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461" name="Google Shape;461;p48"/>
          <p:cNvPicPr preferRelativeResize="0"/>
          <p:nvPr/>
        </p:nvPicPr>
        <p:blipFill rotWithShape="1">
          <a:blip r:embed="rId3">
            <a:alphaModFix amt="11000"/>
          </a:blip>
          <a:srcRect t="2109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/>
          <p:nvPr/>
        </p:nvSpPr>
        <p:spPr>
          <a:xfrm>
            <a:off x="6317699" y="1847455"/>
            <a:ext cx="2620800" cy="4035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300 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8" name="Google Shape;468;p49"/>
          <p:cNvSpPr/>
          <p:nvPr/>
        </p:nvSpPr>
        <p:spPr>
          <a:xfrm>
            <a:off x="152400" y="1342311"/>
            <a:ext cx="1349700" cy="403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15 kW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p49"/>
          <p:cNvSpPr/>
          <p:nvPr/>
        </p:nvSpPr>
        <p:spPr>
          <a:xfrm>
            <a:off x="3172803" y="1342175"/>
            <a:ext cx="1430100" cy="4035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48 V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9"/>
          <p:cNvSpPr/>
          <p:nvPr/>
        </p:nvSpPr>
        <p:spPr>
          <a:xfrm>
            <a:off x="152400" y="1847600"/>
            <a:ext cx="1789800" cy="403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30 kW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49"/>
          <p:cNvSpPr/>
          <p:nvPr/>
        </p:nvSpPr>
        <p:spPr>
          <a:xfrm>
            <a:off x="3172800" y="1847450"/>
            <a:ext cx="1740600" cy="4035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96 V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2" name="Google Shape;472;p49"/>
          <p:cNvSpPr/>
          <p:nvPr/>
        </p:nvSpPr>
        <p:spPr>
          <a:xfrm>
            <a:off x="6317699" y="2352735"/>
            <a:ext cx="2620800" cy="4035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300 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49"/>
          <p:cNvSpPr/>
          <p:nvPr/>
        </p:nvSpPr>
        <p:spPr>
          <a:xfrm>
            <a:off x="152400" y="2352875"/>
            <a:ext cx="2395200" cy="403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45 kW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4" name="Google Shape;474;p49"/>
          <p:cNvSpPr/>
          <p:nvPr/>
        </p:nvSpPr>
        <p:spPr>
          <a:xfrm>
            <a:off x="3172800" y="2352725"/>
            <a:ext cx="2395200" cy="4035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144 V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p49"/>
          <p:cNvSpPr/>
          <p:nvPr/>
        </p:nvSpPr>
        <p:spPr>
          <a:xfrm>
            <a:off x="6317699" y="1342175"/>
            <a:ext cx="2620800" cy="4035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300 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p49"/>
          <p:cNvSpPr txBox="1">
            <a:spLocks noGrp="1"/>
          </p:cNvSpPr>
          <p:nvPr>
            <p:ph type="title"/>
          </p:nvPr>
        </p:nvSpPr>
        <p:spPr>
          <a:xfrm>
            <a:off x="-479625" y="547200"/>
            <a:ext cx="2650500" cy="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89D7"/>
                </a:solidFill>
              </a:rPr>
              <a:t>P</a:t>
            </a:r>
            <a:endParaRPr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77" name="Google Shape;477;p49"/>
          <p:cNvSpPr txBox="1">
            <a:spLocks noGrp="1"/>
          </p:cNvSpPr>
          <p:nvPr>
            <p:ph type="title"/>
          </p:nvPr>
        </p:nvSpPr>
        <p:spPr>
          <a:xfrm>
            <a:off x="2702066" y="547200"/>
            <a:ext cx="2650500" cy="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89D7"/>
                </a:solidFill>
              </a:rPr>
              <a:t>U</a:t>
            </a:r>
            <a:endParaRPr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78" name="Google Shape;478;p49"/>
          <p:cNvSpPr txBox="1">
            <a:spLocks noGrp="1"/>
          </p:cNvSpPr>
          <p:nvPr>
            <p:ph type="title"/>
          </p:nvPr>
        </p:nvSpPr>
        <p:spPr>
          <a:xfrm>
            <a:off x="6251457" y="547200"/>
            <a:ext cx="2650500" cy="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89D7"/>
                </a:solidFill>
              </a:rPr>
              <a:t>I</a:t>
            </a:r>
            <a:r>
              <a:rPr lang="en-GB" sz="1600">
                <a:solidFill>
                  <a:srgbClr val="0089D7"/>
                </a:solidFill>
              </a:rPr>
              <a:t>max</a:t>
            </a:r>
            <a:endParaRPr sz="16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79" name="Google Shape;479;p49"/>
          <p:cNvSpPr/>
          <p:nvPr/>
        </p:nvSpPr>
        <p:spPr>
          <a:xfrm>
            <a:off x="6317699" y="2886135"/>
            <a:ext cx="2620800" cy="4035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300 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0" name="Google Shape;480;p49"/>
          <p:cNvSpPr/>
          <p:nvPr/>
        </p:nvSpPr>
        <p:spPr>
          <a:xfrm>
            <a:off x="152400" y="2886275"/>
            <a:ext cx="2933700" cy="403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60 kW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49"/>
          <p:cNvSpPr/>
          <p:nvPr/>
        </p:nvSpPr>
        <p:spPr>
          <a:xfrm>
            <a:off x="3172800" y="2886125"/>
            <a:ext cx="2985000" cy="4035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200 V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2" name="Google Shape;482;p49"/>
          <p:cNvPicPr preferRelativeResize="0"/>
          <p:nvPr/>
        </p:nvPicPr>
        <p:blipFill rotWithShape="1">
          <a:blip r:embed="rId3">
            <a:alphaModFix/>
          </a:blip>
          <a:srcRect t="41853" b="8410"/>
          <a:stretch/>
        </p:blipFill>
        <p:spPr>
          <a:xfrm>
            <a:off x="1513500" y="3012024"/>
            <a:ext cx="5713800" cy="213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2462300"/>
            <a:ext cx="2286000" cy="128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t="1797"/>
          <a:stretch/>
        </p:blipFill>
        <p:spPr>
          <a:xfrm>
            <a:off x="6858000" y="2465850"/>
            <a:ext cx="2286001" cy="128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5">
            <a:alphaModFix/>
          </a:blip>
          <a:srcRect t="15719" b="-8"/>
          <a:stretch/>
        </p:blipFill>
        <p:spPr>
          <a:xfrm>
            <a:off x="4572000" y="2462299"/>
            <a:ext cx="2286000" cy="12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6">
            <a:alphaModFix/>
          </a:blip>
          <a:srcRect t="8759"/>
          <a:stretch/>
        </p:blipFill>
        <p:spPr>
          <a:xfrm>
            <a:off x="0" y="2465850"/>
            <a:ext cx="2286001" cy="12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721425" y="439275"/>
            <a:ext cx="7498500" cy="9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Fields of Expertise</a:t>
            </a:r>
            <a:endParaRPr sz="31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100" y="4228650"/>
            <a:ext cx="22860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Vehicles</a:t>
            </a:r>
            <a:br>
              <a:rPr lang="en-GB" sz="2000">
                <a:solidFill>
                  <a:srgbClr val="0089D7"/>
                </a:solidFill>
              </a:rPr>
            </a:br>
            <a:r>
              <a:rPr lang="en-GB" sz="2000">
                <a:solidFill>
                  <a:srgbClr val="0089D7"/>
                </a:solidFill>
              </a:rPr>
              <a:t>12%</a:t>
            </a:r>
            <a:endParaRPr sz="1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2286000" y="4228650"/>
            <a:ext cx="22860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Machinery</a:t>
            </a:r>
            <a:br>
              <a:rPr lang="en-GB" sz="2000">
                <a:solidFill>
                  <a:srgbClr val="0089D7"/>
                </a:solidFill>
              </a:rPr>
            </a:br>
            <a:r>
              <a:rPr lang="en-GB" sz="2000">
                <a:solidFill>
                  <a:srgbClr val="0089D7"/>
                </a:solidFill>
              </a:rPr>
              <a:t>18%</a:t>
            </a:r>
            <a:endParaRPr sz="2000">
              <a:solidFill>
                <a:srgbClr val="0089D7"/>
              </a:solidFill>
            </a:endParaRPr>
          </a:p>
        </p:txBody>
      </p:sp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4572000" y="4228650"/>
            <a:ext cx="22314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Off-Grid &amp; Solar</a:t>
            </a:r>
            <a:br>
              <a:rPr lang="en-GB" sz="2000">
                <a:solidFill>
                  <a:srgbClr val="0089D7"/>
                </a:solidFill>
              </a:rPr>
            </a:br>
            <a:r>
              <a:rPr lang="en-GB" sz="2000">
                <a:solidFill>
                  <a:srgbClr val="0089D7"/>
                </a:solidFill>
              </a:rPr>
              <a:t>25%</a:t>
            </a:r>
            <a:endParaRPr sz="1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6858000" y="4228650"/>
            <a:ext cx="22314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/>
              <a:t>Marine</a:t>
            </a:r>
            <a:br>
              <a:rPr lang="en-GB" sz="2000">
                <a:solidFill>
                  <a:srgbClr val="0089D7"/>
                </a:solidFill>
              </a:rPr>
            </a:br>
            <a:r>
              <a:rPr lang="en-GB" sz="2000">
                <a:solidFill>
                  <a:srgbClr val="0089D7"/>
                </a:solidFill>
              </a:rPr>
              <a:t>45%</a:t>
            </a:r>
            <a:endParaRPr sz="100" b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185" name="Google Shape;185;p23"/>
          <p:cNvCxnSpPr/>
          <p:nvPr/>
        </p:nvCxnSpPr>
        <p:spPr>
          <a:xfrm>
            <a:off x="-5400" y="2466900"/>
            <a:ext cx="9154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23"/>
          <p:cNvCxnSpPr/>
          <p:nvPr/>
        </p:nvCxnSpPr>
        <p:spPr>
          <a:xfrm>
            <a:off x="-5400" y="3751800"/>
            <a:ext cx="9154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7" name="Google Shape;18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0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>
                <a:solidFill>
                  <a:srgbClr val="000000"/>
                </a:solidFill>
              </a:rPr>
              <a:t>Infowheels</a:t>
            </a:r>
            <a:endParaRPr sz="600" b="0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2286000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Fundex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4572000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Volta Energy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6858000" y="3518625"/>
            <a:ext cx="919200" cy="2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/>
              <a:t>Wajer Yachts</a:t>
            </a:r>
            <a:endParaRPr sz="600" b="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"/>
          <p:cNvSpPr/>
          <p:nvPr/>
        </p:nvSpPr>
        <p:spPr>
          <a:xfrm>
            <a:off x="0" y="1376700"/>
            <a:ext cx="9144000" cy="37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0"/>
          <p:cNvSpPr txBox="1">
            <a:spLocks noGrp="1"/>
          </p:cNvSpPr>
          <p:nvPr>
            <p:ph type="title"/>
          </p:nvPr>
        </p:nvSpPr>
        <p:spPr>
          <a:xfrm>
            <a:off x="727800" y="501900"/>
            <a:ext cx="76884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LFP Batterij (LiFePO4)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90" name="Google Shape;49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863" y="1461150"/>
            <a:ext cx="6396267" cy="35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0"/>
          <p:cNvSpPr/>
          <p:nvPr/>
        </p:nvSpPr>
        <p:spPr>
          <a:xfrm>
            <a:off x="4129988" y="2601675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50"/>
          <p:cNvSpPr/>
          <p:nvPr/>
        </p:nvSpPr>
        <p:spPr>
          <a:xfrm>
            <a:off x="1596188" y="1884100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50"/>
          <p:cNvSpPr/>
          <p:nvPr/>
        </p:nvSpPr>
        <p:spPr>
          <a:xfrm>
            <a:off x="6342638" y="2250400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50"/>
          <p:cNvSpPr/>
          <p:nvPr/>
        </p:nvSpPr>
        <p:spPr>
          <a:xfrm>
            <a:off x="6655538" y="1884100"/>
            <a:ext cx="312900" cy="366300"/>
          </a:xfrm>
          <a:prstGeom prst="rect">
            <a:avLst/>
          </a:prstGeom>
          <a:noFill/>
          <a:ln w="76200" cap="flat" cmpd="sng">
            <a:solidFill>
              <a:srgbClr val="0089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"/>
          <p:cNvSpPr/>
          <p:nvPr/>
        </p:nvSpPr>
        <p:spPr>
          <a:xfrm>
            <a:off x="0" y="1376700"/>
            <a:ext cx="9144000" cy="37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 sz="1200" i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Bron: Evlithium</a:t>
            </a:r>
            <a:endParaRPr/>
          </a:p>
        </p:txBody>
      </p:sp>
      <p:sp>
        <p:nvSpPr>
          <p:cNvPr id="501" name="Google Shape;501;p51"/>
          <p:cNvSpPr txBox="1">
            <a:spLocks noGrp="1"/>
          </p:cNvSpPr>
          <p:nvPr>
            <p:ph type="title"/>
          </p:nvPr>
        </p:nvSpPr>
        <p:spPr>
          <a:xfrm>
            <a:off x="727800" y="501900"/>
            <a:ext cx="76884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Natrium Batterijen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2" name="Google Shape;50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1"/>
          <p:cNvPicPr preferRelativeResize="0"/>
          <p:nvPr/>
        </p:nvPicPr>
        <p:blipFill rotWithShape="1">
          <a:blip r:embed="rId4">
            <a:alphaModFix/>
          </a:blip>
          <a:srcRect t="15473" b="25713"/>
          <a:stretch/>
        </p:blipFill>
        <p:spPr>
          <a:xfrm>
            <a:off x="247650" y="1641250"/>
            <a:ext cx="8686800" cy="26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1"/>
          <p:cNvSpPr txBox="1"/>
          <p:nvPr/>
        </p:nvSpPr>
        <p:spPr>
          <a:xfrm>
            <a:off x="727800" y="4502050"/>
            <a:ext cx="6659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Bron: ACS Publications</a:t>
            </a:r>
            <a:endParaRPr>
              <a:solidFill>
                <a:srgbClr val="F1F0EF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-GB">
                <a:solidFill>
                  <a:srgbClr val="F1F0EF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2"/>
          <p:cNvSpPr txBox="1"/>
          <p:nvPr/>
        </p:nvSpPr>
        <p:spPr>
          <a:xfrm>
            <a:off x="727800" y="1225450"/>
            <a:ext cx="417090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Voordelen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Grote wereldwijde natrium voorraden aanwezig en voldoende mondiale verdeling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De kosten van natrium-ion batterijen zijn ca. 30% lager dan die van lithiumbatterijen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Veiligheid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Nadelen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lagere energiedichtheid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(Nu nog) korte levensduur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Industriële keten is (nog) niet gereed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i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Bron: Evlithium</a:t>
            </a:r>
            <a:endParaRPr sz="1200" i="1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0" name="Google Shape;510;p52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Raleway"/>
                <a:ea typeface="Raleway"/>
                <a:cs typeface="Raleway"/>
                <a:sym typeface="Raleway"/>
              </a:rPr>
              <a:t>Natrium Batterijen </a:t>
            </a:r>
            <a:endParaRPr sz="2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1" name="Google Shape;5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5195" y="1427350"/>
            <a:ext cx="4052700" cy="2783700"/>
          </a:xfrm>
          <a:prstGeom prst="roundRect">
            <a:avLst>
              <a:gd name="adj" fmla="val 8020"/>
            </a:avLst>
          </a:prstGeom>
          <a:noFill/>
          <a:ln>
            <a:noFill/>
          </a:ln>
        </p:spPr>
      </p:pic>
      <p:pic>
        <p:nvPicPr>
          <p:cNvPr id="512" name="Google Shape;51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3"/>
          <p:cNvSpPr/>
          <p:nvPr/>
        </p:nvSpPr>
        <p:spPr>
          <a:xfrm>
            <a:off x="0" y="1376700"/>
            <a:ext cx="9144000" cy="3766800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3"/>
          <p:cNvSpPr txBox="1"/>
          <p:nvPr/>
        </p:nvSpPr>
        <p:spPr>
          <a:xfrm>
            <a:off x="1242300" y="4758600"/>
            <a:ext cx="66594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Bron: The Limited Factor (YouTube)</a:t>
            </a:r>
            <a:endParaRPr sz="1200" i="1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9" name="Google Shape;519;p53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Raleway"/>
                <a:ea typeface="Raleway"/>
                <a:cs typeface="Raleway"/>
                <a:sym typeface="Raleway"/>
              </a:rPr>
              <a:t>Lithium Soorten: Forecast 2030</a:t>
            </a:r>
            <a:endParaRPr sz="2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0" name="Google Shape;52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300" y="1376700"/>
            <a:ext cx="6659400" cy="34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4"/>
          <p:cNvSpPr txBox="1"/>
          <p:nvPr/>
        </p:nvSpPr>
        <p:spPr>
          <a:xfrm>
            <a:off x="727800" y="4502050"/>
            <a:ext cx="66594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Bron: RystadEnergy</a:t>
            </a:r>
            <a:endParaRPr sz="1200" i="1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7" name="Google Shape;527;p54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Raleway"/>
                <a:ea typeface="Raleway"/>
                <a:cs typeface="Raleway"/>
                <a:sym typeface="Raleway"/>
              </a:rPr>
              <a:t>Lithium Soorten: Forecast 2030</a:t>
            </a:r>
            <a:endParaRPr sz="2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8" name="Google Shape;528;p54"/>
          <p:cNvPicPr preferRelativeResize="0"/>
          <p:nvPr/>
        </p:nvPicPr>
        <p:blipFill rotWithShape="1">
          <a:blip r:embed="rId3">
            <a:alphaModFix/>
          </a:blip>
          <a:srcRect l="386" t="923" r="574" b="874"/>
          <a:stretch/>
        </p:blipFill>
        <p:spPr>
          <a:xfrm>
            <a:off x="493700" y="1413050"/>
            <a:ext cx="8089200" cy="3039000"/>
          </a:xfrm>
          <a:prstGeom prst="roundRect">
            <a:avLst>
              <a:gd name="adj" fmla="val 1150"/>
            </a:avLst>
          </a:prstGeom>
          <a:noFill/>
          <a:ln>
            <a:noFill/>
          </a:ln>
        </p:spPr>
      </p:pic>
      <p:pic>
        <p:nvPicPr>
          <p:cNvPr id="529" name="Google Shape;52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5"/>
          <p:cNvSpPr txBox="1"/>
          <p:nvPr/>
        </p:nvSpPr>
        <p:spPr>
          <a:xfrm>
            <a:off x="727800" y="1377850"/>
            <a:ext cx="665940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Sneller laden en ontladen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Grotere range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Lichter en veilig 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Uitdagingen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Hoge productiekosten =&gt; hoge cel prijs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Levensduur (cycli)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Uitzetten en krimpen van materialen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1F0EF"/>
              </a:buClr>
              <a:buSzPts val="1400"/>
              <a:buFont typeface="Raleway"/>
              <a:buChar char="●"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Dendriet vorming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Eerste wereldwijde spelers: Toyota en Nio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i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Bron: Business Insider Nederland</a:t>
            </a: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55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Raleway"/>
                <a:ea typeface="Raleway"/>
                <a:cs typeface="Raleway"/>
                <a:sym typeface="Raleway"/>
              </a:rPr>
              <a:t>Solid State: De Oplossing ?</a:t>
            </a:r>
            <a:endParaRPr sz="2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36" name="Google Shape;5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025" y="1522350"/>
            <a:ext cx="3706200" cy="2464800"/>
          </a:xfrm>
          <a:prstGeom prst="roundRect">
            <a:avLst>
              <a:gd name="adj" fmla="val 8432"/>
            </a:avLst>
          </a:prstGeom>
          <a:noFill/>
          <a:ln>
            <a:noFill/>
          </a:ln>
        </p:spPr>
      </p:pic>
      <p:pic>
        <p:nvPicPr>
          <p:cNvPr id="537" name="Google Shape;53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"/>
          <p:cNvSpPr txBox="1"/>
          <p:nvPr/>
        </p:nvSpPr>
        <p:spPr>
          <a:xfrm>
            <a:off x="773475" y="4197250"/>
            <a:ext cx="7536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Bron: Netbeheer Nederland</a:t>
            </a: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3" name="Google Shape;543;p56"/>
          <p:cNvSpPr txBox="1">
            <a:spLocks noGrp="1"/>
          </p:cNvSpPr>
          <p:nvPr>
            <p:ph type="title"/>
          </p:nvPr>
        </p:nvSpPr>
        <p:spPr>
          <a:xfrm>
            <a:off x="727800" y="501900"/>
            <a:ext cx="76884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aleway"/>
                <a:ea typeface="Raleway"/>
                <a:cs typeface="Raleway"/>
                <a:sym typeface="Raleway"/>
              </a:rPr>
              <a:t>Capaciteitskaart Afname Elektriciteitsnet</a:t>
            </a:r>
            <a:endParaRPr sz="30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4" name="Google Shape;54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75" y="1393200"/>
            <a:ext cx="2981100" cy="2651700"/>
          </a:xfrm>
          <a:prstGeom prst="roundRect">
            <a:avLst>
              <a:gd name="adj" fmla="val 6146"/>
            </a:avLst>
          </a:prstGeom>
          <a:noFill/>
          <a:ln>
            <a:noFill/>
          </a:ln>
        </p:spPr>
      </p:pic>
      <p:pic>
        <p:nvPicPr>
          <p:cNvPr id="545" name="Google Shape;54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6875" y="1393200"/>
            <a:ext cx="3235500" cy="2651700"/>
          </a:xfrm>
          <a:prstGeom prst="roundRect">
            <a:avLst>
              <a:gd name="adj" fmla="val 4731"/>
            </a:avLst>
          </a:prstGeom>
          <a:noFill/>
          <a:ln>
            <a:noFill/>
          </a:ln>
        </p:spPr>
      </p:pic>
      <p:pic>
        <p:nvPicPr>
          <p:cNvPr id="546" name="Google Shape;54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7"/>
          <p:cNvSpPr txBox="1"/>
          <p:nvPr/>
        </p:nvSpPr>
        <p:spPr>
          <a:xfrm>
            <a:off x="849675" y="4121100"/>
            <a:ext cx="7536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Bron: NOS</a:t>
            </a:r>
            <a:endParaRPr sz="1200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2" name="Google Shape;552;p57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80778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Raleway"/>
                <a:ea typeface="Raleway"/>
                <a:cs typeface="Raleway"/>
                <a:sym typeface="Raleway"/>
              </a:rPr>
              <a:t>EV's Niet Opladen Tussen 16.00 en 21.00</a:t>
            </a:r>
            <a:endParaRPr sz="30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53" name="Google Shape;5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50" y="1605600"/>
            <a:ext cx="3865200" cy="2174100"/>
          </a:xfrm>
          <a:prstGeom prst="roundRect">
            <a:avLst>
              <a:gd name="adj" fmla="val 5709"/>
            </a:avLst>
          </a:prstGeom>
          <a:noFill/>
          <a:ln>
            <a:noFill/>
          </a:ln>
        </p:spPr>
      </p:pic>
      <p:pic>
        <p:nvPicPr>
          <p:cNvPr id="555" name="Google Shape;55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4525" y="1605600"/>
            <a:ext cx="3952800" cy="2223600"/>
          </a:xfrm>
          <a:prstGeom prst="roundRect">
            <a:avLst>
              <a:gd name="adj" fmla="val 563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8"/>
          <p:cNvPicPr preferRelativeResize="0"/>
          <p:nvPr/>
        </p:nvPicPr>
        <p:blipFill rotWithShape="1">
          <a:blip r:embed="rId3">
            <a:alphaModFix/>
          </a:blip>
          <a:srcRect l="1244" b="20242"/>
          <a:stretch/>
        </p:blipFill>
        <p:spPr>
          <a:xfrm>
            <a:off x="0" y="2803000"/>
            <a:ext cx="5104149" cy="23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8"/>
          <p:cNvSpPr txBox="1">
            <a:spLocks noGrp="1"/>
          </p:cNvSpPr>
          <p:nvPr>
            <p:ph type="title"/>
          </p:nvPr>
        </p:nvSpPr>
        <p:spPr>
          <a:xfrm>
            <a:off x="727800" y="578100"/>
            <a:ext cx="76884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Raleway"/>
                <a:ea typeface="Raleway"/>
                <a:cs typeface="Raleway"/>
                <a:sym typeface="Raleway"/>
              </a:rPr>
              <a:t>Social Media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2" name="Google Shape;56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3313" y="1425700"/>
            <a:ext cx="1539376" cy="153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4112" y="1317000"/>
            <a:ext cx="1756774" cy="17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1000" y="2803000"/>
            <a:ext cx="4243000" cy="23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8"/>
          <p:cNvSpPr/>
          <p:nvPr/>
        </p:nvSpPr>
        <p:spPr>
          <a:xfrm>
            <a:off x="0" y="4683625"/>
            <a:ext cx="4901100" cy="45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8"/>
          <p:cNvSpPr/>
          <p:nvPr/>
        </p:nvSpPr>
        <p:spPr>
          <a:xfrm>
            <a:off x="7980550" y="3785100"/>
            <a:ext cx="1163400" cy="2052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7" name="Google Shape;567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Google Shape;196;p24"/>
          <p:cNvGraphicFramePr/>
          <p:nvPr/>
        </p:nvGraphicFramePr>
        <p:xfrm>
          <a:off x="952500" y="698800"/>
          <a:ext cx="7239000" cy="4074050"/>
        </p:xfrm>
        <a:graphic>
          <a:graphicData uri="http://schemas.openxmlformats.org/drawingml/2006/table">
            <a:tbl>
              <a:tblPr>
                <a:noFill/>
                <a:tableStyleId>{D31EA371-BFA7-4583-8FBB-73ECBCA99146}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7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7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71254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/>
          <p:nvPr/>
        </p:nvSpPr>
        <p:spPr>
          <a:xfrm rot="-5400000" flipH="1">
            <a:off x="4669900" y="676450"/>
            <a:ext cx="5157300" cy="37908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55060"/>
                </a:srgbClr>
              </a:gs>
              <a:gs pos="63000">
                <a:srgbClr val="000000">
                  <a:alpha val="55060"/>
                </a:srgbClr>
              </a:gs>
              <a:gs pos="100000">
                <a:schemeClr val="dk1">
                  <a:alpha val="5506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 flipH="1">
            <a:off x="5207775" y="737350"/>
            <a:ext cx="3417300" cy="3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In-House</a:t>
            </a:r>
            <a:b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2600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R&amp;D</a:t>
            </a:r>
            <a:endParaRPr>
              <a:solidFill>
                <a:srgbClr val="0089D7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800"/>
            <a:ext cx="77127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/>
          <p:nvPr/>
        </p:nvSpPr>
        <p:spPr>
          <a:xfrm rot="-5400000" flipH="1">
            <a:off x="3785925" y="-207650"/>
            <a:ext cx="5157300" cy="55590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55060"/>
                </a:srgbClr>
              </a:gs>
              <a:gs pos="63000">
                <a:srgbClr val="000000">
                  <a:alpha val="55060"/>
                </a:srgbClr>
              </a:gs>
              <a:gs pos="100000">
                <a:schemeClr val="dk1">
                  <a:alpha val="5506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 flipH="1">
            <a:off x="5207775" y="737350"/>
            <a:ext cx="3417300" cy="3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Manufacturing </a:t>
            </a:r>
            <a:b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2600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 &amp; Assembly</a:t>
            </a:r>
            <a:endParaRPr>
              <a:solidFill>
                <a:srgbClr val="0089D7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 r="12648"/>
          <a:stretch/>
        </p:blipFill>
        <p:spPr>
          <a:xfrm>
            <a:off x="2406875" y="0"/>
            <a:ext cx="67371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/>
          <p:nvPr/>
        </p:nvSpPr>
        <p:spPr>
          <a:xfrm rot="5400000">
            <a:off x="828450" y="-834800"/>
            <a:ext cx="5157300" cy="68133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55060"/>
                </a:srgbClr>
              </a:gs>
              <a:gs pos="63000">
                <a:srgbClr val="000000">
                  <a:alpha val="55060"/>
                </a:srgbClr>
              </a:gs>
              <a:gs pos="100000">
                <a:schemeClr val="dk1">
                  <a:alpha val="5506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525500" y="986500"/>
            <a:ext cx="34173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Warehouses</a:t>
            </a:r>
            <a:b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Leeuwarden</a:t>
            </a:r>
            <a:r>
              <a:rPr lang="en-GB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 sz="1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(NL)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Rotterdam</a:t>
            </a:r>
            <a:r>
              <a:rPr lang="en-GB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 sz="15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(NL)</a:t>
            </a:r>
            <a:br>
              <a:rPr lang="en-GB" sz="15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-GB" sz="15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Fort Lauderdale</a:t>
            </a:r>
            <a:r>
              <a:rPr lang="en-GB" sz="1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 sz="15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(USA)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/>
        </p:nvSpPr>
        <p:spPr>
          <a:xfrm>
            <a:off x="6955775" y="1324850"/>
            <a:ext cx="2721600" cy="39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+ 150</a:t>
            </a:r>
            <a:r>
              <a:rPr lang="en-GB" sz="4000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Dealers and System Integrators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0089D7"/>
                </a:solidFill>
                <a:latin typeface="Raleway"/>
                <a:ea typeface="Raleway"/>
                <a:cs typeface="Raleway"/>
                <a:sym typeface="Raleway"/>
              </a:rPr>
              <a:t>&gt; 30</a:t>
            </a:r>
            <a:r>
              <a:rPr lang="en-GB" sz="3600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-GB" b="1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>
                <a:solidFill>
                  <a:srgbClr val="F1F0EF"/>
                </a:solidFill>
                <a:latin typeface="Raleway"/>
                <a:ea typeface="Raleway"/>
                <a:cs typeface="Raleway"/>
                <a:sym typeface="Raleway"/>
              </a:rPr>
              <a:t>Countries</a:t>
            </a:r>
            <a:endParaRPr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F1F0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9" name="Google Shape;219;p27"/>
          <p:cNvSpPr txBox="1">
            <a:spLocks noGrp="1"/>
          </p:cNvSpPr>
          <p:nvPr>
            <p:ph type="title"/>
          </p:nvPr>
        </p:nvSpPr>
        <p:spPr>
          <a:xfrm>
            <a:off x="729450" y="7090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MG Global Network</a:t>
            </a:r>
            <a:endParaRPr sz="26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725" y="1376725"/>
            <a:ext cx="5982100" cy="2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6" y="151375"/>
            <a:ext cx="278702" cy="1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7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>
            <a:spLocks noGrp="1"/>
          </p:cNvSpPr>
          <p:nvPr>
            <p:ph type="title"/>
          </p:nvPr>
        </p:nvSpPr>
        <p:spPr>
          <a:xfrm>
            <a:off x="815775" y="3487275"/>
            <a:ext cx="7498500" cy="21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rgbClr val="0089D7"/>
                </a:solidFill>
              </a:rPr>
              <a:t>Master HV </a:t>
            </a:r>
            <a:endParaRPr sz="2900">
              <a:solidFill>
                <a:srgbClr val="0089D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0">
                <a:latin typeface="Raleway Light"/>
                <a:ea typeface="Raleway Light"/>
                <a:cs typeface="Raleway Light"/>
                <a:sym typeface="Raleway Light"/>
              </a:rPr>
              <a:t>144V tot 900V</a:t>
            </a:r>
            <a:endParaRPr sz="1000" b="0" i="1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xfrm>
            <a:off x="968175" y="3487275"/>
            <a:ext cx="7498500" cy="21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rgbClr val="0089D7"/>
                </a:solidFill>
              </a:rPr>
              <a:t>Master LV</a:t>
            </a:r>
            <a:endParaRPr sz="2900">
              <a:solidFill>
                <a:srgbClr val="0089D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0">
                <a:latin typeface="Raleway Light"/>
                <a:ea typeface="Raleway Light"/>
                <a:cs typeface="Raleway Light"/>
                <a:sym typeface="Raleway Light"/>
              </a:rPr>
              <a:t>12V tot 96V</a:t>
            </a:r>
            <a:endParaRPr sz="1000" b="0" i="1"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0034" y="-30750"/>
            <a:ext cx="9891434" cy="517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G Energy Systems B.V.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0089D7"/>
      </a:accent1>
      <a:accent2>
        <a:srgbClr val="0B3761"/>
      </a:accent2>
      <a:accent3>
        <a:srgbClr val="FFFFFF"/>
      </a:accent3>
      <a:accent4>
        <a:srgbClr val="3A3F46"/>
      </a:accent4>
      <a:accent5>
        <a:srgbClr val="2F2A25"/>
      </a:accent5>
      <a:accent6>
        <a:srgbClr val="FFFFFF"/>
      </a:accent6>
      <a:hlink>
        <a:srgbClr val="0089D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edaan xmlns="14933aee-a7d7-4db7-8c5a-f368d029d0f2" xsi:nil="true"/>
    <TaxCatchAll xmlns="5bda96be-0059-4bba-92e4-cbcaf675faaf" xsi:nil="true"/>
    <lcf76f155ced4ddcb4097134ff3c332f xmlns="14933aee-a7d7-4db7-8c5a-f368d029d0f2">
      <Terms xmlns="http://schemas.microsoft.com/office/infopath/2007/PartnerControls"/>
    </lcf76f155ced4ddcb4097134ff3c332f>
    <SharedWithUsers xmlns="5bda96be-0059-4bba-92e4-cbcaf675faaf">
      <UserInfo>
        <DisplayName>Jeroen van den Heuvel</DisplayName>
        <AccountId>13</AccountId>
        <AccountType/>
      </UserInfo>
      <UserInfo>
        <DisplayName>Michael Steenhoff</DisplayName>
        <AccountId>35</AccountId>
        <AccountType/>
      </UserInfo>
      <UserInfo>
        <DisplayName>Liane Jansen</DisplayName>
        <AccountId>15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78942B533B6040B2288AC431BE9295" ma:contentTypeVersion="19" ma:contentTypeDescription="Een nieuw document maken." ma:contentTypeScope="" ma:versionID="5aeee1bf2ed33a0508e6df0b590c965c">
  <xsd:schema xmlns:xsd="http://www.w3.org/2001/XMLSchema" xmlns:xs="http://www.w3.org/2001/XMLSchema" xmlns:p="http://schemas.microsoft.com/office/2006/metadata/properties" xmlns:ns2="14933aee-a7d7-4db7-8c5a-f368d029d0f2" xmlns:ns3="5bda96be-0059-4bba-92e4-cbcaf675faaf" targetNamespace="http://schemas.microsoft.com/office/2006/metadata/properties" ma:root="true" ma:fieldsID="f7047273ddea8afe3879f20ba3cb5fd0" ns2:_="" ns3:_="">
    <xsd:import namespace="14933aee-a7d7-4db7-8c5a-f368d029d0f2"/>
    <xsd:import namespace="5bda96be-0059-4bba-92e4-cbcaf675fa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Gedaa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33aee-a7d7-4db7-8c5a-f368d029d0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Gedaan" ma:index="20" nillable="true" ma:displayName="Gedaan" ma:description="ja" ma:format="Dropdown" ma:internalName="Gedaan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fd9ca252-22d1-499e-a988-5107a3214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a96be-0059-4bba-92e4-cbcaf675faa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4fa91a4-515f-4ad3-9b65-e485b5556a62}" ma:internalName="TaxCatchAll" ma:showField="CatchAllData" ma:web="5bda96be-0059-4bba-92e4-cbcaf675fa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AEF628-D4F1-44F2-95AD-135752E2BF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B91AAD-4DFD-4253-AD2F-7B0DDBA01FFC}">
  <ds:schemaRefs>
    <ds:schemaRef ds:uri="http://schemas.microsoft.com/office/2006/metadata/properties"/>
    <ds:schemaRef ds:uri="5bda96be-0059-4bba-92e4-cbcaf675faaf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4933aee-a7d7-4db7-8c5a-f368d029d0f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256E8A8-7AF1-475A-8A4E-654A7C828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933aee-a7d7-4db7-8c5a-f368d029d0f2"/>
    <ds:schemaRef ds:uri="5bda96be-0059-4bba-92e4-cbcaf675fa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1025</Words>
  <Application>Microsoft Office PowerPoint</Application>
  <PresentationFormat>Diavoorstelling (16:9)</PresentationFormat>
  <Paragraphs>269</Paragraphs>
  <Slides>38</Slides>
  <Notes>38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39" baseType="lpstr">
      <vt:lpstr>MG Energy Systems B.V.</vt:lpstr>
      <vt:lpstr>18th October 2022</vt:lpstr>
      <vt:lpstr>PowerPoint-presentatie</vt:lpstr>
      <vt:lpstr>Fields of Expertise</vt:lpstr>
      <vt:lpstr>PowerPoint-presentatie</vt:lpstr>
      <vt:lpstr>PowerPoint-presentatie</vt:lpstr>
      <vt:lpstr>PowerPoint-presentatie</vt:lpstr>
      <vt:lpstr>MG Global Network</vt:lpstr>
      <vt:lpstr>Master HV  144V tot 900V</vt:lpstr>
      <vt:lpstr>PowerPoint-presentatie</vt:lpstr>
      <vt:lpstr>PowerPoint-presentatie</vt:lpstr>
      <vt:lpstr>Ontwikkelingen in de Batterij Technologie</vt:lpstr>
      <vt:lpstr>Batterij Technologie (Maritiem)</vt:lpstr>
      <vt:lpstr>Prijzen Lithium-Ion</vt:lpstr>
      <vt:lpstr>Periodiek Stelsel: LiFePO4</vt:lpstr>
      <vt:lpstr>Kosten</vt:lpstr>
      <vt:lpstr>PowerPoint-presentatie</vt:lpstr>
      <vt:lpstr>Maritieme Toepassingen</vt:lpstr>
      <vt:lpstr>Mengi YaY Yachts</vt:lpstr>
      <vt:lpstr>VAAN Yachts</vt:lpstr>
      <vt:lpstr>PowerCat</vt:lpstr>
      <vt:lpstr>Beneteau Yachts</vt:lpstr>
      <vt:lpstr>Wajer Yachts</vt:lpstr>
      <vt:lpstr>Trends in de Maritieme Sector</vt:lpstr>
      <vt:lpstr>Effecten Dalende Prijzen </vt:lpstr>
      <vt:lpstr>PowerPoint-presentatie</vt:lpstr>
      <vt:lpstr>C-Rating</vt:lpstr>
      <vt:lpstr>P Vermogen W, kW of MW</vt:lpstr>
      <vt:lpstr>PowerPoint-presentatie</vt:lpstr>
      <vt:lpstr>P</vt:lpstr>
      <vt:lpstr>LFP Batterij (LiFePO4)</vt:lpstr>
      <vt:lpstr>Natrium Batterijen</vt:lpstr>
      <vt:lpstr>Natrium Batterijen </vt:lpstr>
      <vt:lpstr>Lithium Soorten: Forecast 2030</vt:lpstr>
      <vt:lpstr>Lithium Soorten: Forecast 2030</vt:lpstr>
      <vt:lpstr>Solid State: De Oplossing ?</vt:lpstr>
      <vt:lpstr>Capaciteitskaart Afname Elektriciteitsnet</vt:lpstr>
      <vt:lpstr>EV's Niet Opladen Tussen 16.00 en 21.00</vt:lpstr>
      <vt:lpstr>Social Media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18th October 2022</dc:title>
  <cp:lastModifiedBy>Jeroen van den Heuvel</cp:lastModifiedBy>
  <cp:revision>2</cp:revision>
  <dcterms:modified xsi:type="dcterms:W3CDTF">2024-02-29T08:58:26Z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0x0101005B78942B533B6040B2288AC431BE9295</vt:lpwstr>
  </property>
  <property fmtid="{D5CDD505-2E9C-101B-9397-08002B2CF9AE}" pid="3" name="MediaServiceImageTags">
    <vt:lpwstr/>
  </property>
</Properties>
</file>