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7" r:id="rId4"/>
  </p:sldMasterIdLst>
  <p:notesMasterIdLst>
    <p:notesMasterId r:id="rId43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</p:sldIdLst>
  <p:sldSz cx="9144000" cy="5143500" type="screen16x9"/>
  <p:notesSz cx="6858000" cy="9144000"/>
  <p:embeddedFontLst>
    <p:embeddedFont>
      <p:font typeface="Raleway" pitchFamily="2" charset="0"/>
      <p:regular r:id="rId44"/>
      <p:bold r:id="rId45"/>
      <p:italic r:id="rId46"/>
      <p:boldItalic r:id="rId47"/>
    </p:embeddedFont>
    <p:embeddedFont>
      <p:font typeface="Raleway Light" pitchFamily="2" charset="0"/>
      <p:regular r:id="rId48"/>
      <p:bold r:id="rId49"/>
      <p:italic r:id="rId50"/>
      <p:boldItalic r:id="rId51"/>
    </p:embeddedFont>
    <p:embeddedFont>
      <p:font typeface="Roboto" panose="02000000000000000000" pitchFamily="2" charset="0"/>
      <p:regular r:id="rId52"/>
      <p:bold r:id="rId53"/>
      <p:italic r:id="rId54"/>
      <p:boldItalic r:id="rId5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31EA371-BFA7-4583-8FBB-73ECBCA99146}">
  <a:tblStyle styleId="{D31EA371-BFA7-4583-8FBB-73ECBCA9914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font" Target="fonts/font12.fntdata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font" Target="fonts/font2.fntdata"/><Relationship Id="rId53" Type="http://schemas.openxmlformats.org/officeDocument/2006/relationships/font" Target="fonts/font10.fntdata"/><Relationship Id="rId58" Type="http://schemas.openxmlformats.org/officeDocument/2006/relationships/theme" Target="theme/theme1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56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font" Target="fonts/font8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font" Target="fonts/font3.fntdata"/><Relationship Id="rId59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font" Target="fonts/font11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6.fntdata"/><Relationship Id="rId57" Type="http://schemas.openxmlformats.org/officeDocument/2006/relationships/viewProps" Target="view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font" Target="fonts/font1.fntdata"/><Relationship Id="rId52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usinessinsider.nl/wat-is-de-status-van-de-solid-state-batterij-prognose-massaproductie-voor-elektrische-auto/" TargetMode="External"/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youtu.be/azACL3lLMo8" TargetMode="External"/><Relationship Id="rId4" Type="http://schemas.openxmlformats.org/officeDocument/2006/relationships/hyperlink" Target="https://www.businessinsider.nl/solid-state-batterij-accu-elektrische-auto/" TargetMode="External"/></Relationships>
</file>

<file path=ppt/notesSlides/_rels/notes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usinessinsider.nl/wat-is-de-status-van-de-solid-state-batterij-prognose-massaproductie-voor-elektrische-auto/" TargetMode="External"/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youtu.be/azACL3lLMo8" TargetMode="External"/><Relationship Id="rId4" Type="http://schemas.openxmlformats.org/officeDocument/2006/relationships/hyperlink" Target="https://www.businessinsider.nl/solid-state-batterij-accu-elektrische-auto/" TargetMode="External"/></Relationships>
</file>

<file path=ppt/notesSlides/_rels/notes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usinessinsider.nl/wat-is-de-status-van-de-solid-state-batterij-prognose-massaproductie-voor-elektrische-auto/" TargetMode="External"/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youtu.be/azACL3lLMo8" TargetMode="External"/><Relationship Id="rId4" Type="http://schemas.openxmlformats.org/officeDocument/2006/relationships/hyperlink" Target="https://www.businessinsider.nl/solid-state-batterij-accu-elektrische-auto/" TargetMode="External"/></Relationships>
</file>

<file path=ppt/notesSlides/_rels/notes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usinessinsider.nl/wat-is-de-status-van-de-solid-state-batterij-prognose-massaproductie-voor-elektrische-auto/" TargetMode="External"/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youtu.be/azACL3lLMo8" TargetMode="External"/><Relationship Id="rId4" Type="http://schemas.openxmlformats.org/officeDocument/2006/relationships/hyperlink" Target="https://www.businessinsider.nl/solid-state-batterij-accu-elektrische-auto/" TargetMode="Externa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13558892d49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13558892d49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2bbeff90c41_0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2bbeff90c41_0_1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2bbeff90c41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2bbeff90c41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2bbeff90c41_0_5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2bbeff90c41_0_5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2bd17f6419a_2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2bd17f6419a_2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Toepassingen Lithium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/>
              <a:t>Elektrische voortstuwing</a:t>
            </a:r>
            <a:br>
              <a:rPr lang="en-GB"/>
            </a:br>
            <a:r>
              <a:rPr lang="en-GB"/>
              <a:t>Waterverplaatsing of semi-waterverplaats</a:t>
            </a: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Serieel hybride (generator optioneel als range extender, downsizing van de generator)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/>
              <a:t>Dynamo oplossing</a:t>
            </a:r>
            <a:br>
              <a:rPr lang="en-GB"/>
            </a:b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/>
              <a:t>Oplossingen in havens</a:t>
            </a:r>
            <a:br>
              <a:rPr lang="en-GB"/>
            </a:br>
            <a:r>
              <a:rPr lang="en-GB"/>
              <a:t>Haven restricties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-	Snelvarende schepen:</a:t>
            </a:r>
            <a:br>
              <a:rPr lang="en-GB"/>
            </a:br>
            <a:r>
              <a:rPr lang="en-GB"/>
              <a:t>Parallel hybride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Jachthavens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/>
              <a:t>Infrastructuur</a:t>
            </a:r>
            <a:br>
              <a:rPr lang="en-GB"/>
            </a:b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2bca2a33e0a_0_4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2bca2a33e0a_0_4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2bca2a33e0a_0_3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2bca2a33e0a_0_3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2bca2a33e0a_0_3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2bca2a33e0a_0_3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2bca2a33e0a_0_3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2bca2a33e0a_0_3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2bca2a33e0a_0_4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Google Shape;359;g2bca2a33e0a_0_4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2bca2a33e0a_0_4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2bca2a33e0a_0_4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16b808d899a_1_2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16b808d899a_1_2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2bca2a33e0a_0_4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2bca2a33e0a_0_4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2bca2a33e0a_0_4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2bca2a33e0a_0_4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2bca2a33e0a_0_4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2bca2a33e0a_0_4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2bca2a33e0a_0_4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2bca2a33e0a_0_4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2bca2a33e0a_0_5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" name="Google Shape;403;g2bca2a33e0a_0_5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2bca2a33e0a_0_5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" name="Google Shape;410;g2bca2a33e0a_0_5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2bca2a33e0a_0_5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2" name="Google Shape;422;g2bca2a33e0a_0_5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Battery model LFP 304 Ah Nominal internal resistance 4.5 mOhm @ 25 °C Cooling system  Passive air cooling (convection) Heat rejection 0.5 C = 88 W 1 C = 353 W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2bca2a33e0a_0_5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5" name="Google Shape;445;g2bca2a33e0a_0_5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2bca2a33e0a_0_5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Google Shape;458;g2bca2a33e0a_0_5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g2bca2a33e0a_0_5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5" name="Google Shape;465;g2bca2a33e0a_0_5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2687ef1a22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2687ef1a22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2bbeff90c41_0_5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6" name="Google Shape;486;g2bbeff90c41_0_5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g2bca2a33e0a_0_3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8" name="Google Shape;498;g2bca2a33e0a_0_3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g2bca2a33e0a_0_3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7" name="Google Shape;507;g2bca2a33e0a_0_3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u="sng">
                <a:solidFill>
                  <a:schemeClr val="hlink"/>
                </a:solidFill>
                <a:hlinkClick r:id="rId3"/>
              </a:rPr>
              <a:t>https://www.businessinsider.nl/wat-is-de-status-van-de-solid-state-batterij-prognose-massaproductie-voor-elektrische-auto/</a:t>
            </a:r>
            <a:br>
              <a:rPr lang="en-GB"/>
            </a:br>
            <a:r>
              <a:rPr lang="en-GB" u="sng">
                <a:solidFill>
                  <a:schemeClr val="hlink"/>
                </a:solidFill>
                <a:hlinkClick r:id="rId4"/>
              </a:rPr>
              <a:t>https://www.businessinsider.nl/solid-state-batterij-accu-elektrische-auto/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GB"/>
            </a:br>
            <a:r>
              <a:rPr lang="en-GB" u="sng">
                <a:solidFill>
                  <a:schemeClr val="hlink"/>
                </a:solidFill>
                <a:hlinkClick r:id="rId5"/>
              </a:rPr>
              <a:t>https://youtu.be/azACL3lLMo8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g2bca2a33e0a_0_3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5" name="Google Shape;515;g2bca2a33e0a_0_3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u="sng">
                <a:solidFill>
                  <a:schemeClr val="hlink"/>
                </a:solidFill>
                <a:hlinkClick r:id="rId3"/>
              </a:rPr>
              <a:t>https://www.businessinsider.nl/wat-is-de-status-van-de-solid-state-batterij-prognose-massaproductie-voor-elektrische-auto/</a:t>
            </a:r>
            <a:br>
              <a:rPr lang="en-GB"/>
            </a:br>
            <a:r>
              <a:rPr lang="en-GB" u="sng">
                <a:solidFill>
                  <a:schemeClr val="hlink"/>
                </a:solidFill>
                <a:hlinkClick r:id="rId4"/>
              </a:rPr>
              <a:t>https://www.businessinsider.nl/solid-state-batterij-accu-elektrische-auto/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GB"/>
            </a:br>
            <a:r>
              <a:rPr lang="en-GB" u="sng">
                <a:solidFill>
                  <a:schemeClr val="hlink"/>
                </a:solidFill>
                <a:hlinkClick r:id="rId5"/>
              </a:rPr>
              <a:t>https://youtu.be/azACL3lLMo8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g2bca2a33e0a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4" name="Google Shape;524;g2bca2a33e0a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u="sng">
                <a:solidFill>
                  <a:schemeClr val="hlink"/>
                </a:solidFill>
                <a:hlinkClick r:id="rId3"/>
              </a:rPr>
              <a:t>https://www.businessinsider.nl/wat-is-de-status-van-de-solid-state-batterij-prognose-massaproductie-voor-elektrische-auto/</a:t>
            </a:r>
            <a:br>
              <a:rPr lang="en-GB"/>
            </a:br>
            <a:r>
              <a:rPr lang="en-GB" u="sng">
                <a:solidFill>
                  <a:schemeClr val="hlink"/>
                </a:solidFill>
                <a:hlinkClick r:id="rId4"/>
              </a:rPr>
              <a:t>https://www.businessinsider.nl/solid-state-batterij-accu-elektrische-auto/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GB"/>
            </a:br>
            <a:r>
              <a:rPr lang="en-GB" u="sng">
                <a:solidFill>
                  <a:schemeClr val="hlink"/>
                </a:solidFill>
                <a:hlinkClick r:id="rId5"/>
              </a:rPr>
              <a:t>https://youtu.be/azACL3lLMo8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g2bca2a33e0a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2" name="Google Shape;532;g2bca2a33e0a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u="sng">
                <a:solidFill>
                  <a:schemeClr val="hlink"/>
                </a:solidFill>
                <a:hlinkClick r:id="rId3"/>
              </a:rPr>
              <a:t>https://www.businessinsider.nl/wat-is-de-status-van-de-solid-state-batterij-prognose-massaproductie-voor-elektrische-auto/</a:t>
            </a:r>
            <a:br>
              <a:rPr lang="en-GB"/>
            </a:br>
            <a:r>
              <a:rPr lang="en-GB" u="sng">
                <a:solidFill>
                  <a:schemeClr val="hlink"/>
                </a:solidFill>
                <a:hlinkClick r:id="rId4"/>
              </a:rPr>
              <a:t>https://www.businessinsider.nl/solid-state-batterij-accu-elektrische-auto/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GB"/>
            </a:br>
            <a:r>
              <a:rPr lang="en-GB" u="sng">
                <a:solidFill>
                  <a:schemeClr val="hlink"/>
                </a:solidFill>
                <a:hlinkClick r:id="rId5"/>
              </a:rPr>
              <a:t>https://youtu.be/azACL3lLMo8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bca2a33e0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0" name="Google Shape;540;g2bca2a33e0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Toepassingen Lithium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/>
              <a:t>Elektrische voortstuwing</a:t>
            </a:r>
            <a:br>
              <a:rPr lang="en-GB"/>
            </a:br>
            <a:r>
              <a:rPr lang="en-GB"/>
              <a:t>Waterverplaatsing of semi-waterverplaats</a:t>
            </a: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Serieel hybride (generator optioneel als range extender, downsizing van de generator)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/>
              <a:t>Dynamo oplossing</a:t>
            </a:r>
            <a:br>
              <a:rPr lang="en-GB"/>
            </a:b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/>
              <a:t>Oplossingen in havens</a:t>
            </a:r>
            <a:br>
              <a:rPr lang="en-GB"/>
            </a:br>
            <a:r>
              <a:rPr lang="en-GB"/>
              <a:t>Haven restricties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-	Snelvarende schepen:</a:t>
            </a:r>
            <a:br>
              <a:rPr lang="en-GB"/>
            </a:br>
            <a:r>
              <a:rPr lang="en-GB"/>
              <a:t>Parallel hybride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Jachthavens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/>
              <a:t>Infrastructuur</a:t>
            </a:r>
            <a:br>
              <a:rPr lang="en-GB"/>
            </a:b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g2bd17f6419a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9" name="Google Shape;549;g2bd17f6419a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Toepassingen Lithium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/>
              <a:t>Elektrische voortstuwing</a:t>
            </a:r>
            <a:br>
              <a:rPr lang="en-GB"/>
            </a:br>
            <a:r>
              <a:rPr lang="en-GB"/>
              <a:t>Waterverplaatsing of semi-waterverplaats</a:t>
            </a: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Serieel hybride (generator optioneel als range extender, downsizing van de generator)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/>
              <a:t>Dynamo oplossing</a:t>
            </a:r>
            <a:br>
              <a:rPr lang="en-GB"/>
            </a:b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/>
              <a:t>Oplossingen in havens</a:t>
            </a:r>
            <a:br>
              <a:rPr lang="en-GB"/>
            </a:br>
            <a:r>
              <a:rPr lang="en-GB"/>
              <a:t>Haven restricties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-	Snelvarende schepen:</a:t>
            </a:r>
            <a:br>
              <a:rPr lang="en-GB"/>
            </a:br>
            <a:r>
              <a:rPr lang="en-GB"/>
              <a:t>Parallel hybride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Jachthavens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/>
              <a:t>Infrastructuur</a:t>
            </a:r>
            <a:br>
              <a:rPr lang="en-GB"/>
            </a:b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ge2be9ba849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8" name="Google Shape;558;ge2be9ba849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2bd17f6419a_2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2bd17f6419a_2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2bd17f6419a_2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2bd17f6419a_2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2bd17f6419a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2bd17f6419a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2687ef1a225_0_1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2687ef1a225_0_1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2bbeff90c41_0_3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2bbeff90c41_0_3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2bbeff90c41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2bbeff90c41_0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ndard Sheet - Blue 3">
  <p:cSld name="SECTION_HEADER_1">
    <p:bg>
      <p:bgPr>
        <a:solidFill>
          <a:srgbClr val="0089D7"/>
        </a:solidFill>
        <a:effectLst/>
      </p:bgPr>
    </p:bg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oogle Shape;8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9" name="Google Shape;9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0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714575" y="1758850"/>
            <a:ext cx="4515000" cy="254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title"/>
          </p:nvPr>
        </p:nvSpPr>
        <p:spPr>
          <a:xfrm>
            <a:off x="714575" y="546650"/>
            <a:ext cx="7277400" cy="6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1F0EF"/>
              </a:buClr>
              <a:buSzPts val="3600"/>
              <a:buFont typeface="Raleway"/>
              <a:buNone/>
              <a:defRPr sz="3600" b="1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3" name="Google Shape;13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604001" y="118950"/>
            <a:ext cx="216300" cy="21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_alt1 1">
  <p:cSld name="SECTION_HEADER_2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1"/>
          <p:cNvSpPr txBox="1">
            <a:spLocks noGrp="1"/>
          </p:cNvSpPr>
          <p:nvPr>
            <p:ph type="body" idx="1"/>
          </p:nvPr>
        </p:nvSpPr>
        <p:spPr>
          <a:xfrm>
            <a:off x="714575" y="1758850"/>
            <a:ext cx="4515000" cy="254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714575" y="546775"/>
            <a:ext cx="7277400" cy="6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aleway"/>
              <a:buNone/>
              <a:defRPr sz="36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70" name="Google Shape;70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04001" y="118950"/>
            <a:ext cx="216300" cy="21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ndard Sheet - Dark with bottom logo">
  <p:cSld name="SECTION_HEADER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oogle Shape;72;p1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73" name="Google Shape;73;p1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rgbClr val="0089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1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rgbClr val="0089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75" name="Google Shape;75;p12"/>
          <p:cNvPicPr preferRelativeResize="0"/>
          <p:nvPr/>
        </p:nvPicPr>
        <p:blipFill rotWithShape="1">
          <a:blip r:embed="rId3">
            <a:alphaModFix/>
          </a:blip>
          <a:srcRect t="61270" r="17580" b="9133"/>
          <a:stretch/>
        </p:blipFill>
        <p:spPr>
          <a:xfrm>
            <a:off x="8615175" y="5036700"/>
            <a:ext cx="528826" cy="106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2"/>
          <p:cNvPicPr preferRelativeResize="0"/>
          <p:nvPr/>
        </p:nvPicPr>
        <p:blipFill rotWithShape="1">
          <a:blip r:embed="rId3">
            <a:alphaModFix/>
          </a:blip>
          <a:srcRect t="61270" r="33213" b="9133"/>
          <a:stretch/>
        </p:blipFill>
        <p:spPr>
          <a:xfrm>
            <a:off x="8073925" y="5036700"/>
            <a:ext cx="428448" cy="106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2"/>
          <p:cNvPicPr preferRelativeResize="0"/>
          <p:nvPr/>
        </p:nvPicPr>
        <p:blipFill rotWithShape="1">
          <a:blip r:embed="rId3">
            <a:alphaModFix/>
          </a:blip>
          <a:srcRect t="61270" r="33213" b="9133"/>
          <a:stretch/>
        </p:blipFill>
        <p:spPr>
          <a:xfrm>
            <a:off x="7645475" y="5036700"/>
            <a:ext cx="428448" cy="106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2"/>
          <p:cNvPicPr preferRelativeResize="0"/>
          <p:nvPr/>
        </p:nvPicPr>
        <p:blipFill rotWithShape="1">
          <a:blip r:embed="rId3">
            <a:alphaModFix/>
          </a:blip>
          <a:srcRect t="61270" r="33213" b="9133"/>
          <a:stretch/>
        </p:blipFill>
        <p:spPr>
          <a:xfrm>
            <a:off x="7217025" y="5036700"/>
            <a:ext cx="428448" cy="106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2"/>
          <p:cNvPicPr preferRelativeResize="0"/>
          <p:nvPr/>
        </p:nvPicPr>
        <p:blipFill rotWithShape="1">
          <a:blip r:embed="rId3">
            <a:alphaModFix/>
          </a:blip>
          <a:srcRect t="61270" r="33213" b="9133"/>
          <a:stretch/>
        </p:blipFill>
        <p:spPr>
          <a:xfrm>
            <a:off x="6788575" y="5036700"/>
            <a:ext cx="428448" cy="106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2"/>
          <p:cNvPicPr preferRelativeResize="0"/>
          <p:nvPr/>
        </p:nvPicPr>
        <p:blipFill rotWithShape="1">
          <a:blip r:embed="rId3">
            <a:alphaModFix/>
          </a:blip>
          <a:srcRect t="61270" r="33213" b="9133"/>
          <a:stretch/>
        </p:blipFill>
        <p:spPr>
          <a:xfrm>
            <a:off x="6360125" y="5036700"/>
            <a:ext cx="428448" cy="106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2"/>
          <p:cNvPicPr preferRelativeResize="0"/>
          <p:nvPr/>
        </p:nvPicPr>
        <p:blipFill rotWithShape="1">
          <a:blip r:embed="rId3">
            <a:alphaModFix/>
          </a:blip>
          <a:srcRect t="61270" r="33213" b="9133"/>
          <a:stretch/>
        </p:blipFill>
        <p:spPr>
          <a:xfrm>
            <a:off x="5931675" y="5036700"/>
            <a:ext cx="428448" cy="106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2"/>
          <p:cNvPicPr preferRelativeResize="0"/>
          <p:nvPr/>
        </p:nvPicPr>
        <p:blipFill rotWithShape="1">
          <a:blip r:embed="rId3">
            <a:alphaModFix/>
          </a:blip>
          <a:srcRect t="61270" r="33744" b="9133"/>
          <a:stretch/>
        </p:blipFill>
        <p:spPr>
          <a:xfrm>
            <a:off x="5506650" y="5036700"/>
            <a:ext cx="425026" cy="106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2"/>
          <p:cNvPicPr preferRelativeResize="0"/>
          <p:nvPr/>
        </p:nvPicPr>
        <p:blipFill rotWithShape="1">
          <a:blip r:embed="rId3">
            <a:alphaModFix/>
          </a:blip>
          <a:srcRect t="61270" r="33744" b="9133"/>
          <a:stretch/>
        </p:blipFill>
        <p:spPr>
          <a:xfrm>
            <a:off x="5081625" y="5036700"/>
            <a:ext cx="425026" cy="106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2"/>
          <p:cNvPicPr preferRelativeResize="0"/>
          <p:nvPr/>
        </p:nvPicPr>
        <p:blipFill rotWithShape="1">
          <a:blip r:embed="rId3">
            <a:alphaModFix/>
          </a:blip>
          <a:srcRect t="61270" r="33213" b="9133"/>
          <a:stretch/>
        </p:blipFill>
        <p:spPr>
          <a:xfrm>
            <a:off x="4653175" y="5036700"/>
            <a:ext cx="428448" cy="106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2"/>
          <p:cNvPicPr preferRelativeResize="0"/>
          <p:nvPr/>
        </p:nvPicPr>
        <p:blipFill rotWithShape="1">
          <a:blip r:embed="rId3">
            <a:alphaModFix/>
          </a:blip>
          <a:srcRect t="61270" r="33748" b="9133"/>
          <a:stretch/>
        </p:blipFill>
        <p:spPr>
          <a:xfrm>
            <a:off x="4228150" y="5036700"/>
            <a:ext cx="425026" cy="106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2"/>
          <p:cNvPicPr preferRelativeResize="0"/>
          <p:nvPr/>
        </p:nvPicPr>
        <p:blipFill rotWithShape="1">
          <a:blip r:embed="rId3">
            <a:alphaModFix/>
          </a:blip>
          <a:srcRect t="61270" r="33213" b="9133"/>
          <a:stretch/>
        </p:blipFill>
        <p:spPr>
          <a:xfrm>
            <a:off x="3799700" y="5036700"/>
            <a:ext cx="428448" cy="106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2"/>
          <p:cNvPicPr preferRelativeResize="0"/>
          <p:nvPr/>
        </p:nvPicPr>
        <p:blipFill rotWithShape="1">
          <a:blip r:embed="rId3">
            <a:alphaModFix/>
          </a:blip>
          <a:srcRect t="61270" r="33744" b="9133"/>
          <a:stretch/>
        </p:blipFill>
        <p:spPr>
          <a:xfrm>
            <a:off x="3374675" y="5036700"/>
            <a:ext cx="425026" cy="106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2"/>
          <p:cNvPicPr preferRelativeResize="0"/>
          <p:nvPr/>
        </p:nvPicPr>
        <p:blipFill rotWithShape="1">
          <a:blip r:embed="rId3">
            <a:alphaModFix/>
          </a:blip>
          <a:srcRect t="61270" r="33744" b="9133"/>
          <a:stretch/>
        </p:blipFill>
        <p:spPr>
          <a:xfrm>
            <a:off x="2949650" y="5036700"/>
            <a:ext cx="425026" cy="106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2"/>
          <p:cNvPicPr preferRelativeResize="0"/>
          <p:nvPr/>
        </p:nvPicPr>
        <p:blipFill rotWithShape="1">
          <a:blip r:embed="rId3">
            <a:alphaModFix/>
          </a:blip>
          <a:srcRect t="61270" r="33744" b="9133"/>
          <a:stretch/>
        </p:blipFill>
        <p:spPr>
          <a:xfrm>
            <a:off x="2524625" y="5036700"/>
            <a:ext cx="425026" cy="106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2"/>
          <p:cNvPicPr preferRelativeResize="0"/>
          <p:nvPr/>
        </p:nvPicPr>
        <p:blipFill rotWithShape="1">
          <a:blip r:embed="rId3">
            <a:alphaModFix/>
          </a:blip>
          <a:srcRect t="61270" r="33213" b="9133"/>
          <a:stretch/>
        </p:blipFill>
        <p:spPr>
          <a:xfrm>
            <a:off x="2096175" y="5036700"/>
            <a:ext cx="428448" cy="106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2"/>
          <p:cNvPicPr preferRelativeResize="0"/>
          <p:nvPr/>
        </p:nvPicPr>
        <p:blipFill rotWithShape="1">
          <a:blip r:embed="rId3">
            <a:alphaModFix/>
          </a:blip>
          <a:srcRect t="61270" r="33213" b="9133"/>
          <a:stretch/>
        </p:blipFill>
        <p:spPr>
          <a:xfrm>
            <a:off x="1667725" y="5036700"/>
            <a:ext cx="428448" cy="106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2"/>
          <p:cNvPicPr preferRelativeResize="0"/>
          <p:nvPr/>
        </p:nvPicPr>
        <p:blipFill rotWithShape="1">
          <a:blip r:embed="rId3">
            <a:alphaModFix/>
          </a:blip>
          <a:srcRect t="61270" r="33213" b="9133"/>
          <a:stretch/>
        </p:blipFill>
        <p:spPr>
          <a:xfrm>
            <a:off x="1239275" y="5036700"/>
            <a:ext cx="428448" cy="106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2"/>
          <p:cNvPicPr preferRelativeResize="0"/>
          <p:nvPr/>
        </p:nvPicPr>
        <p:blipFill rotWithShape="1">
          <a:blip r:embed="rId3">
            <a:alphaModFix/>
          </a:blip>
          <a:srcRect t="61270" r="33213" b="9133"/>
          <a:stretch/>
        </p:blipFill>
        <p:spPr>
          <a:xfrm>
            <a:off x="810825" y="5036700"/>
            <a:ext cx="428448" cy="106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2"/>
          <p:cNvPicPr preferRelativeResize="0"/>
          <p:nvPr/>
        </p:nvPicPr>
        <p:blipFill rotWithShape="1">
          <a:blip r:embed="rId3">
            <a:alphaModFix/>
          </a:blip>
          <a:srcRect t="61270" r="32600" b="9133"/>
          <a:stretch/>
        </p:blipFill>
        <p:spPr>
          <a:xfrm>
            <a:off x="378450" y="5036700"/>
            <a:ext cx="432374" cy="106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2"/>
          <p:cNvPicPr preferRelativeResize="0"/>
          <p:nvPr/>
        </p:nvPicPr>
        <p:blipFill rotWithShape="1">
          <a:blip r:embed="rId3">
            <a:alphaModFix/>
          </a:blip>
          <a:srcRect t="61270" r="41006" b="9133"/>
          <a:stretch/>
        </p:blipFill>
        <p:spPr>
          <a:xfrm>
            <a:off x="0" y="5036700"/>
            <a:ext cx="378451" cy="106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2"/>
          <p:cNvPicPr preferRelativeResize="0"/>
          <p:nvPr/>
        </p:nvPicPr>
        <p:blipFill rotWithShape="1">
          <a:blip r:embed="rId3">
            <a:alphaModFix/>
          </a:blip>
          <a:srcRect t="61270" r="82416" b="9133"/>
          <a:stretch/>
        </p:blipFill>
        <p:spPr>
          <a:xfrm>
            <a:off x="8502375" y="5036700"/>
            <a:ext cx="112800" cy="106801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2"/>
          <p:cNvSpPr txBox="1">
            <a:spLocks noGrp="1"/>
          </p:cNvSpPr>
          <p:nvPr>
            <p:ph type="body" idx="1"/>
          </p:nvPr>
        </p:nvSpPr>
        <p:spPr>
          <a:xfrm>
            <a:off x="714575" y="1758850"/>
            <a:ext cx="4515000" cy="254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98" name="Google Shape;98;p12"/>
          <p:cNvSpPr txBox="1">
            <a:spLocks noGrp="1"/>
          </p:cNvSpPr>
          <p:nvPr>
            <p:ph type="title"/>
          </p:nvPr>
        </p:nvSpPr>
        <p:spPr>
          <a:xfrm>
            <a:off x="714575" y="546775"/>
            <a:ext cx="7277400" cy="6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aleway"/>
              <a:buNone/>
              <a:defRPr sz="36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99" name="Google Shape;99;p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04001" y="118950"/>
            <a:ext cx="216300" cy="21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rting Sheet - Dark">
  <p:cSld name="SECTION_HEADER_2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3"/>
          <p:cNvPicPr preferRelativeResize="0"/>
          <p:nvPr/>
        </p:nvPicPr>
        <p:blipFill rotWithShape="1">
          <a:blip r:embed="rId3">
            <a:alphaModFix/>
          </a:blip>
          <a:srcRect t="61270" r="17580" b="9133"/>
          <a:stretch/>
        </p:blipFill>
        <p:spPr>
          <a:xfrm>
            <a:off x="0" y="3053022"/>
            <a:ext cx="8459650" cy="1708503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3"/>
          <p:cNvSpPr txBox="1">
            <a:spLocks noGrp="1"/>
          </p:cNvSpPr>
          <p:nvPr>
            <p:ph type="title"/>
          </p:nvPr>
        </p:nvSpPr>
        <p:spPr>
          <a:xfrm>
            <a:off x="261800" y="3314500"/>
            <a:ext cx="7277400" cy="6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aleway"/>
              <a:buNone/>
              <a:defRPr sz="36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rting Sheet - Blue">
  <p:cSld name="TITLE_3">
    <p:bg>
      <p:bgPr>
        <a:solidFill>
          <a:srgbClr val="0089D7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4"/>
          <p:cNvPicPr preferRelativeResize="0"/>
          <p:nvPr/>
        </p:nvPicPr>
        <p:blipFill rotWithShape="1">
          <a:blip r:embed="rId2">
            <a:alphaModFix/>
          </a:blip>
          <a:srcRect t="61270" r="17580" b="9133"/>
          <a:stretch/>
        </p:blipFill>
        <p:spPr>
          <a:xfrm>
            <a:off x="0" y="3053022"/>
            <a:ext cx="8459650" cy="1708503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4"/>
          <p:cNvSpPr txBox="1">
            <a:spLocks noGrp="1"/>
          </p:cNvSpPr>
          <p:nvPr>
            <p:ph type="title"/>
          </p:nvPr>
        </p:nvSpPr>
        <p:spPr>
          <a:xfrm>
            <a:off x="261800" y="3314500"/>
            <a:ext cx="7277400" cy="6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aleway"/>
              <a:buNone/>
              <a:defRPr sz="36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ndard Sheet - Blue">
  <p:cSld name="SECTION_HEADER_4">
    <p:bg>
      <p:bgPr>
        <a:solidFill>
          <a:srgbClr val="0089D7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Google Shape;107;p1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08" name="Google Shape;108;p1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0" name="Google Shape;110;p15"/>
          <p:cNvSpPr txBox="1">
            <a:spLocks noGrp="1"/>
          </p:cNvSpPr>
          <p:nvPr>
            <p:ph type="body" idx="1"/>
          </p:nvPr>
        </p:nvSpPr>
        <p:spPr>
          <a:xfrm>
            <a:off x="714575" y="1758850"/>
            <a:ext cx="4515000" cy="254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11" name="Google Shape;111;p15"/>
          <p:cNvSpPr txBox="1">
            <a:spLocks noGrp="1"/>
          </p:cNvSpPr>
          <p:nvPr>
            <p:ph type="title"/>
          </p:nvPr>
        </p:nvSpPr>
        <p:spPr>
          <a:xfrm>
            <a:off x="714575" y="546775"/>
            <a:ext cx="7277400" cy="6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aleway"/>
              <a:buNone/>
              <a:defRPr sz="36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112" name="Google Shape;112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604001" y="118950"/>
            <a:ext cx="216300" cy="21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G Theme">
  <p:cSld name="MAIN_POINT_1_3">
    <p:bg>
      <p:bgPr>
        <a:solidFill>
          <a:schemeClr val="lt2"/>
        </a:solid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6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pic>
        <p:nvPicPr>
          <p:cNvPr id="115" name="Google Shape;115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594450" y="4175"/>
            <a:ext cx="235400" cy="345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_HEADER_5">
  <p:cSld name="SECTION_HEADER_5">
    <p:bg>
      <p:bgPr>
        <a:solidFill>
          <a:srgbClr val="0089D7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oogle Shape;117;p1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18" name="Google Shape;118;p1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1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0" name="Google Shape;120;p17"/>
          <p:cNvSpPr txBox="1">
            <a:spLocks noGrp="1"/>
          </p:cNvSpPr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●"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○"/>
              <a:defRPr sz="3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■"/>
              <a:defRPr sz="3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●"/>
              <a:defRPr sz="3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○"/>
              <a:defRPr sz="3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■"/>
              <a:defRPr sz="3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●"/>
              <a:defRPr sz="3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○"/>
              <a:defRPr sz="3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■"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17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pic>
        <p:nvPicPr>
          <p:cNvPr id="122" name="Google Shape;122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604001" y="118950"/>
            <a:ext cx="216300" cy="21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8"/>
          <p:cNvSpPr txBox="1">
            <a:spLocks noGrp="1"/>
          </p:cNvSpPr>
          <p:nvPr>
            <p:ph type="body" idx="1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>
            <a:endParaRPr/>
          </a:p>
        </p:txBody>
      </p:sp>
      <p:sp>
        <p:nvSpPr>
          <p:cNvPr id="125" name="Google Shape;125;p18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sp>
        <p:nvSpPr>
          <p:cNvPr id="126" name="Google Shape;126;p18">
            <a:hlinkClick r:id="" action="ppaction://noaction"/>
          </p:cNvPr>
          <p:cNvSpPr/>
          <p:nvPr/>
        </p:nvSpPr>
        <p:spPr>
          <a:xfrm>
            <a:off x="8280450" y="0"/>
            <a:ext cx="863400" cy="454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27" name="Google Shape;127;p18">
            <a:hlinkClick r:id="" action="ppaction://noaction"/>
          </p:cNvPr>
          <p:cNvCxnSpPr/>
          <p:nvPr/>
        </p:nvCxnSpPr>
        <p:spPr>
          <a:xfrm>
            <a:off x="8598817" y="216350"/>
            <a:ext cx="216300" cy="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8" name="Google Shape;128;p18">
            <a:hlinkClick r:id="" action="ppaction://noaction"/>
          </p:cNvPr>
          <p:cNvCxnSpPr/>
          <p:nvPr/>
        </p:nvCxnSpPr>
        <p:spPr>
          <a:xfrm>
            <a:off x="8598817" y="250138"/>
            <a:ext cx="216300" cy="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9" name="Google Shape;129;p18">
            <a:hlinkClick r:id="" action="ppaction://noaction"/>
          </p:cNvPr>
          <p:cNvCxnSpPr/>
          <p:nvPr/>
        </p:nvCxnSpPr>
        <p:spPr>
          <a:xfrm>
            <a:off x="8598817" y="283925"/>
            <a:ext cx="216300" cy="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9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2" name="Google Shape;132;p1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33" name="Google Shape;133;p1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rgbClr val="0089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1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rgbClr val="0089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5" name="Google Shape;135;p19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●"/>
              <a:defRPr sz="26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○"/>
              <a:defRPr sz="26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■"/>
              <a:defRPr sz="26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●"/>
              <a:defRPr sz="26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○"/>
              <a:defRPr sz="26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■"/>
              <a:defRPr sz="26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●"/>
              <a:defRPr sz="26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○"/>
              <a:defRPr sz="26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Char char="■"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36" name="Google Shape;136;p19"/>
          <p:cNvSpPr txBox="1">
            <a:spLocks noGrp="1"/>
          </p:cNvSpPr>
          <p:nvPr>
            <p:ph type="body" idx="1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7" name="Google Shape;137;p19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sp>
        <p:nvSpPr>
          <p:cNvPr id="138" name="Google Shape;138;p19">
            <a:hlinkClick r:id="" action="ppaction://noaction"/>
          </p:cNvPr>
          <p:cNvSpPr/>
          <p:nvPr/>
        </p:nvSpPr>
        <p:spPr>
          <a:xfrm>
            <a:off x="8280450" y="0"/>
            <a:ext cx="863400" cy="454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39" name="Google Shape;139;p19">
            <a:hlinkClick r:id="" action="ppaction://noaction"/>
          </p:cNvPr>
          <p:cNvCxnSpPr/>
          <p:nvPr/>
        </p:nvCxnSpPr>
        <p:spPr>
          <a:xfrm>
            <a:off x="8598817" y="216350"/>
            <a:ext cx="216300" cy="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0" name="Google Shape;140;p19">
            <a:hlinkClick r:id="" action="ppaction://noaction"/>
          </p:cNvPr>
          <p:cNvCxnSpPr/>
          <p:nvPr/>
        </p:nvCxnSpPr>
        <p:spPr>
          <a:xfrm>
            <a:off x="8598817" y="250138"/>
            <a:ext cx="216300" cy="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1" name="Google Shape;141;p19">
            <a:hlinkClick r:id="" action="ppaction://noaction"/>
          </p:cNvPr>
          <p:cNvCxnSpPr/>
          <p:nvPr/>
        </p:nvCxnSpPr>
        <p:spPr>
          <a:xfrm>
            <a:off x="8598817" y="283925"/>
            <a:ext cx="216300" cy="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0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sp>
        <p:nvSpPr>
          <p:cNvPr id="144" name="Google Shape;144;p20">
            <a:hlinkClick r:id="" action="ppaction://noaction"/>
          </p:cNvPr>
          <p:cNvSpPr/>
          <p:nvPr/>
        </p:nvSpPr>
        <p:spPr>
          <a:xfrm>
            <a:off x="8280450" y="0"/>
            <a:ext cx="863400" cy="454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45" name="Google Shape;145;p20">
            <a:hlinkClick r:id="" action="ppaction://noaction"/>
          </p:cNvPr>
          <p:cNvCxnSpPr/>
          <p:nvPr/>
        </p:nvCxnSpPr>
        <p:spPr>
          <a:xfrm>
            <a:off x="8598817" y="216350"/>
            <a:ext cx="216300" cy="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6" name="Google Shape;146;p20">
            <a:hlinkClick r:id="" action="ppaction://noaction"/>
          </p:cNvPr>
          <p:cNvCxnSpPr/>
          <p:nvPr/>
        </p:nvCxnSpPr>
        <p:spPr>
          <a:xfrm>
            <a:off x="8598817" y="250138"/>
            <a:ext cx="216300" cy="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7" name="Google Shape;147;p20">
            <a:hlinkClick r:id="" action="ppaction://noaction"/>
          </p:cNvPr>
          <p:cNvCxnSpPr/>
          <p:nvPr/>
        </p:nvCxnSpPr>
        <p:spPr>
          <a:xfrm>
            <a:off x="8598817" y="283925"/>
            <a:ext cx="216300" cy="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ndard Sheet - White 5">
  <p:cSld name="MAIN_POINT_1">
    <p:bg>
      <p:bgPr>
        <a:solidFill>
          <a:schemeClr val="lt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grpSp>
        <p:nvGrpSpPr>
          <p:cNvPr id="16" name="Google Shape;16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7" name="Google Shape;17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rgbClr val="0089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rgbClr val="0089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714575" y="1758850"/>
            <a:ext cx="4515000" cy="254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714575" y="546650"/>
            <a:ext cx="7277400" cy="6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aleway"/>
              <a:buNone/>
              <a:defRPr sz="36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pic>
        <p:nvPicPr>
          <p:cNvPr id="21" name="Google Shape;21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594450" y="4175"/>
            <a:ext cx="235400" cy="345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ndard Sheet - White 4">
  <p:cSld name="BIG_NUMBER">
    <p:bg>
      <p:bgPr>
        <a:solidFill>
          <a:schemeClr val="accent3"/>
        </a:soli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oogle Shape;23;p4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24" name="Google Shape;24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rgbClr val="0089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rgbClr val="0089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714575" y="1758850"/>
            <a:ext cx="4515000" cy="254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714575" y="546650"/>
            <a:ext cx="7277400" cy="6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aleway"/>
              <a:buNone/>
              <a:defRPr sz="36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pic>
        <p:nvPicPr>
          <p:cNvPr id="29" name="Google Shape;29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594450" y="4175"/>
            <a:ext cx="235400" cy="345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ndard Sheet - White 3">
  <p:cSld name="MAIN_POINT_1_1">
    <p:bg>
      <p:bgPr>
        <a:solidFill>
          <a:schemeClr val="accent3"/>
        </a:soli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714575" y="1758850"/>
            <a:ext cx="4515000" cy="254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title"/>
          </p:nvPr>
        </p:nvSpPr>
        <p:spPr>
          <a:xfrm>
            <a:off x="714575" y="546650"/>
            <a:ext cx="7277400" cy="6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aleway"/>
              <a:buNone/>
              <a:defRPr sz="36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pic>
        <p:nvPicPr>
          <p:cNvPr id="34" name="Google Shape;34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594450" y="4175"/>
            <a:ext cx="235400" cy="345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ndard Sheet - White 2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" name="Google Shape;37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8" name="Google Shape;38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rgbClr val="0089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rgbClr val="0089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" name="Google Shape;40;p6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1"/>
          </p:nvPr>
        </p:nvSpPr>
        <p:spPr>
          <a:xfrm>
            <a:off x="714575" y="1758850"/>
            <a:ext cx="4515000" cy="254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title"/>
          </p:nvPr>
        </p:nvSpPr>
        <p:spPr>
          <a:xfrm>
            <a:off x="714575" y="546650"/>
            <a:ext cx="7277400" cy="6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aleway"/>
              <a:buNone/>
              <a:defRPr sz="36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pic>
        <p:nvPicPr>
          <p:cNvPr id="43" name="Google Shape;43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594450" y="4175"/>
            <a:ext cx="235400" cy="345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ndard Sheet - White ">
  <p:cSld name="SECTION_TITLE_AND_DESCRIPTION_1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714575" y="1758850"/>
            <a:ext cx="4515000" cy="254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>
          <a:xfrm>
            <a:off x="714575" y="546650"/>
            <a:ext cx="7277400" cy="6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aleway"/>
              <a:buNone/>
              <a:defRPr sz="36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pic>
        <p:nvPicPr>
          <p:cNvPr id="48" name="Google Shape;48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594450" y="4175"/>
            <a:ext cx="235400" cy="345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ndard Sheet - Blue 2">
  <p:cSld name="SECTION_HEADER_1_1">
    <p:bg>
      <p:bgPr>
        <a:solidFill>
          <a:srgbClr val="0089D7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body" idx="1"/>
          </p:nvPr>
        </p:nvSpPr>
        <p:spPr>
          <a:xfrm>
            <a:off x="714575" y="1758850"/>
            <a:ext cx="4515000" cy="254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title"/>
          </p:nvPr>
        </p:nvSpPr>
        <p:spPr>
          <a:xfrm>
            <a:off x="714575" y="546650"/>
            <a:ext cx="7277400" cy="6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aleway"/>
              <a:buNone/>
              <a:defRPr sz="36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52" name="Google Shape;52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604001" y="118950"/>
            <a:ext cx="216300" cy="21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_alt1">
  <p:cSld name="SECTION_HEADER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5" name="Google Shape;55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rgbClr val="0089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rgbClr val="0089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" name="Google Shape;57;p9"/>
          <p:cNvSpPr txBox="1">
            <a:spLocks noGrp="1"/>
          </p:cNvSpPr>
          <p:nvPr>
            <p:ph type="body" idx="1"/>
          </p:nvPr>
        </p:nvSpPr>
        <p:spPr>
          <a:xfrm>
            <a:off x="714575" y="1758850"/>
            <a:ext cx="4515000" cy="254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title"/>
          </p:nvPr>
        </p:nvSpPr>
        <p:spPr>
          <a:xfrm>
            <a:off x="714575" y="546775"/>
            <a:ext cx="7277400" cy="6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aleway"/>
              <a:buNone/>
              <a:defRPr sz="36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59" name="Google Shape;59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04001" y="118950"/>
            <a:ext cx="216300" cy="21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_alt1 2">
  <p:cSld name="SECTION_HEADER_2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oogle Shape;61;p10"/>
          <p:cNvGrpSpPr/>
          <p:nvPr/>
        </p:nvGrpSpPr>
        <p:grpSpPr>
          <a:xfrm>
            <a:off x="830392" y="4086856"/>
            <a:ext cx="745763" cy="45826"/>
            <a:chOff x="4580561" y="2589004"/>
            <a:chExt cx="1064464" cy="25200"/>
          </a:xfrm>
        </p:grpSpPr>
        <p:sp>
          <p:nvSpPr>
            <p:cNvPr id="62" name="Google Shape;62;p10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rgbClr val="0089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10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rgbClr val="0089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714575" y="1758850"/>
            <a:ext cx="4515000" cy="254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title"/>
          </p:nvPr>
        </p:nvSpPr>
        <p:spPr>
          <a:xfrm>
            <a:off x="714575" y="546775"/>
            <a:ext cx="7277400" cy="6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aleway"/>
              <a:buNone/>
              <a:defRPr sz="36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66" name="Google Shape;66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04001" y="118950"/>
            <a:ext cx="216300" cy="21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</p:sldLayoutIdLst>
  <p:transition spd="med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png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7.png"/><Relationship Id="rId4" Type="http://schemas.openxmlformats.org/officeDocument/2006/relationships/image" Target="../media/image4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1"/>
          <p:cNvSpPr txBox="1">
            <a:spLocks noGrp="1"/>
          </p:cNvSpPr>
          <p:nvPr>
            <p:ph type="title"/>
          </p:nvPr>
        </p:nvSpPr>
        <p:spPr>
          <a:xfrm>
            <a:off x="730950" y="4022738"/>
            <a:ext cx="7688400" cy="33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latin typeface="Raleway"/>
                <a:ea typeface="Raleway"/>
                <a:cs typeface="Raleway"/>
                <a:sym typeface="Raleway"/>
              </a:rPr>
              <a:t>18th October 2022</a:t>
            </a:r>
            <a:endParaRPr sz="1000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53" name="Google Shape;153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5" cy="5143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21"/>
          <p:cNvPicPr preferRelativeResize="0"/>
          <p:nvPr/>
        </p:nvPicPr>
        <p:blipFill rotWithShape="1">
          <a:blip r:embed="rId4">
            <a:alphaModFix/>
          </a:blip>
          <a:srcRect l="60312" r="17305"/>
          <a:stretch/>
        </p:blipFill>
        <p:spPr>
          <a:xfrm>
            <a:off x="0" y="4459575"/>
            <a:ext cx="904550" cy="56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1"/>
          <p:cNvPicPr preferRelativeResize="0"/>
          <p:nvPr/>
        </p:nvPicPr>
        <p:blipFill rotWithShape="1">
          <a:blip r:embed="rId4">
            <a:alphaModFix/>
          </a:blip>
          <a:srcRect r="17307"/>
          <a:stretch/>
        </p:blipFill>
        <p:spPr>
          <a:xfrm>
            <a:off x="904550" y="4459575"/>
            <a:ext cx="3341998" cy="56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46550" y="4459575"/>
            <a:ext cx="4041498" cy="562425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1"/>
          <p:cNvSpPr txBox="1">
            <a:spLocks noGrp="1"/>
          </p:cNvSpPr>
          <p:nvPr>
            <p:ph type="title"/>
          </p:nvPr>
        </p:nvSpPr>
        <p:spPr>
          <a:xfrm>
            <a:off x="434775" y="-17925"/>
            <a:ext cx="7498500" cy="217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600" b="1">
                <a:solidFill>
                  <a:srgbClr val="0089D7"/>
                </a:solidFill>
                <a:latin typeface="Raleway"/>
                <a:ea typeface="Raleway"/>
                <a:cs typeface="Raleway"/>
                <a:sym typeface="Raleway"/>
              </a:rPr>
              <a:t>Hiswa Recron</a:t>
            </a:r>
            <a:endParaRPr sz="4600" b="1">
              <a:solidFill>
                <a:srgbClr val="0089D7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900">
                <a:solidFill>
                  <a:srgbClr val="FFFFFF"/>
                </a:solidFill>
                <a:latin typeface="Raleway Light"/>
                <a:ea typeface="Raleway Light"/>
                <a:cs typeface="Raleway Light"/>
                <a:sym typeface="Raleway Light"/>
              </a:rPr>
              <a:t>TechTalk Live 2024</a:t>
            </a:r>
            <a:endParaRPr sz="3900">
              <a:solidFill>
                <a:srgbClr val="FFFFFF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pic>
        <p:nvPicPr>
          <p:cNvPr id="158" name="Google Shape;158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0975" y="4459575"/>
            <a:ext cx="578725" cy="3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1"/>
          <p:cNvPicPr preferRelativeResize="0"/>
          <p:nvPr/>
        </p:nvPicPr>
        <p:blipFill rotWithShape="1">
          <a:blip r:embed="rId6">
            <a:alphaModFix/>
          </a:blip>
          <a:srcRect l="12343" t="11041" r="9732" b="11034"/>
          <a:stretch/>
        </p:blipFill>
        <p:spPr>
          <a:xfrm>
            <a:off x="7000425" y="494625"/>
            <a:ext cx="1457700" cy="1457700"/>
          </a:xfrm>
          <a:prstGeom prst="ellipse">
            <a:avLst/>
          </a:prstGeom>
          <a:noFill/>
          <a:ln w="28575" cap="flat" cmpd="sng">
            <a:solidFill>
              <a:srgbClr val="0089D7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60" name="Google Shape;160;p21"/>
          <p:cNvSpPr txBox="1"/>
          <p:nvPr/>
        </p:nvSpPr>
        <p:spPr>
          <a:xfrm>
            <a:off x="4363275" y="973000"/>
            <a:ext cx="2469300" cy="57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 b="1">
                <a:solidFill>
                  <a:srgbClr val="0089D7"/>
                </a:solidFill>
                <a:latin typeface="Raleway"/>
                <a:ea typeface="Raleway"/>
                <a:cs typeface="Raleway"/>
                <a:sym typeface="Raleway"/>
              </a:rPr>
              <a:t>Hans</a:t>
            </a:r>
            <a:endParaRPr sz="2500">
              <a:solidFill>
                <a:srgbClr val="0089D7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>
                <a:solidFill>
                  <a:srgbClr val="0089D7"/>
                </a:solidFill>
                <a:latin typeface="Raleway"/>
                <a:ea typeface="Raleway"/>
                <a:cs typeface="Raleway"/>
                <a:sym typeface="Raleway"/>
              </a:rPr>
              <a:t>Van der Zaag</a:t>
            </a:r>
            <a:endParaRPr sz="2500">
              <a:solidFill>
                <a:srgbClr val="0089D7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38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9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5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1"/>
          <p:cNvSpPr txBox="1"/>
          <p:nvPr/>
        </p:nvSpPr>
        <p:spPr>
          <a:xfrm>
            <a:off x="727800" y="1758850"/>
            <a:ext cx="6659400" cy="25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F1F0EF"/>
              </a:buClr>
              <a:buSzPts val="1400"/>
              <a:buFont typeface="Raleway"/>
              <a:buChar char="●"/>
            </a:pPr>
            <a:r>
              <a:rPr lang="en-GB" b="1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2010 - 2018</a:t>
            </a:r>
            <a: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b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AGM &amp; GEL → Lithium-ion</a:t>
            </a:r>
            <a:b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Prijs was nog wel een issue (factor 3 regel)</a:t>
            </a:r>
            <a:b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</a:br>
            <a:endParaRPr>
              <a:solidFill>
                <a:srgbClr val="F1F0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F1F0EF"/>
              </a:buClr>
              <a:buSzPts val="1400"/>
              <a:buFont typeface="Raleway"/>
              <a:buChar char="●"/>
            </a:pPr>
            <a:r>
              <a:rPr lang="en-GB" b="1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2018 - 2021</a:t>
            </a:r>
            <a: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b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Opkomst van Lithium-ion</a:t>
            </a:r>
            <a:b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Tot 2018 veel NMC voor de hoogste energiedichtheid</a:t>
            </a:r>
            <a:b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Sinds 2020 overgang naar LFP (LiFePO4)</a:t>
            </a:r>
            <a:b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</a:br>
            <a:endParaRPr>
              <a:solidFill>
                <a:srgbClr val="F1F0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F1F0EF"/>
              </a:buClr>
              <a:buSzPts val="1400"/>
              <a:buFont typeface="Raleway"/>
              <a:buChar char="●"/>
            </a:pPr>
            <a:r>
              <a:rPr lang="en-GB" b="1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Nu</a:t>
            </a:r>
            <a: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b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LFP in de maritieme sector</a:t>
            </a:r>
            <a:b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</a:br>
            <a:b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</a:br>
            <a:endParaRPr>
              <a:solidFill>
                <a:srgbClr val="F1F0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>
              <a:solidFill>
                <a:srgbClr val="F1F0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>
              <a:solidFill>
                <a:srgbClr val="F1F0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44" name="Google Shape;244;p31"/>
          <p:cNvSpPr txBox="1">
            <a:spLocks noGrp="1"/>
          </p:cNvSpPr>
          <p:nvPr>
            <p:ph type="title"/>
          </p:nvPr>
        </p:nvSpPr>
        <p:spPr>
          <a:xfrm>
            <a:off x="727800" y="578100"/>
            <a:ext cx="7688400" cy="63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900" b="1">
                <a:latin typeface="Raleway"/>
                <a:ea typeface="Raleway"/>
                <a:cs typeface="Raleway"/>
                <a:sym typeface="Raleway"/>
              </a:rPr>
              <a:t>Ontwikkelingen in de Batterij Technologie</a:t>
            </a:r>
            <a:endParaRPr sz="2700" b="1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45" name="Google Shape;245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7376" y="151375"/>
            <a:ext cx="278702" cy="163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0" name="Google Shape;250;p32"/>
          <p:cNvCxnSpPr/>
          <p:nvPr/>
        </p:nvCxnSpPr>
        <p:spPr>
          <a:xfrm rot="10800000">
            <a:off x="1595225" y="2810088"/>
            <a:ext cx="0" cy="254100"/>
          </a:xfrm>
          <a:prstGeom prst="straightConnector1">
            <a:avLst/>
          </a:prstGeom>
          <a:noFill/>
          <a:ln w="28575" cap="flat" cmpd="sng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1" name="Google Shape;251;p32"/>
          <p:cNvSpPr/>
          <p:nvPr/>
        </p:nvSpPr>
        <p:spPr>
          <a:xfrm rot="10800000">
            <a:off x="845075" y="1327863"/>
            <a:ext cx="1500300" cy="1259700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lt1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lt1"/>
              </a:solidFill>
            </a:endParaRPr>
          </a:p>
        </p:txBody>
      </p:sp>
      <p:cxnSp>
        <p:nvCxnSpPr>
          <p:cNvPr id="252" name="Google Shape;252;p32"/>
          <p:cNvCxnSpPr/>
          <p:nvPr/>
        </p:nvCxnSpPr>
        <p:spPr>
          <a:xfrm rot="10800000">
            <a:off x="1595225" y="2587588"/>
            <a:ext cx="0" cy="22980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3" name="Google Shape;253;p32"/>
          <p:cNvCxnSpPr/>
          <p:nvPr/>
        </p:nvCxnSpPr>
        <p:spPr>
          <a:xfrm rot="10800000">
            <a:off x="6905975" y="2815925"/>
            <a:ext cx="0" cy="254100"/>
          </a:xfrm>
          <a:prstGeom prst="straightConnector1">
            <a:avLst/>
          </a:prstGeom>
          <a:noFill/>
          <a:ln w="28575" cap="flat" cmpd="sng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4" name="Google Shape;254;p32"/>
          <p:cNvSpPr/>
          <p:nvPr/>
        </p:nvSpPr>
        <p:spPr>
          <a:xfrm>
            <a:off x="190501" y="3065575"/>
            <a:ext cx="2240100" cy="134100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rgbClr val="0089D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32"/>
          <p:cNvSpPr/>
          <p:nvPr/>
        </p:nvSpPr>
        <p:spPr>
          <a:xfrm>
            <a:off x="2341610" y="3065575"/>
            <a:ext cx="2240100" cy="134100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rgbClr val="0089D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32"/>
          <p:cNvSpPr/>
          <p:nvPr/>
        </p:nvSpPr>
        <p:spPr>
          <a:xfrm>
            <a:off x="6651688" y="3065575"/>
            <a:ext cx="2240100" cy="134100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rgbClr val="0089D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32"/>
          <p:cNvSpPr/>
          <p:nvPr/>
        </p:nvSpPr>
        <p:spPr>
          <a:xfrm>
            <a:off x="4500608" y="3065575"/>
            <a:ext cx="2240100" cy="134100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rgbClr val="0089D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32"/>
          <p:cNvSpPr txBox="1"/>
          <p:nvPr/>
        </p:nvSpPr>
        <p:spPr>
          <a:xfrm>
            <a:off x="1209225" y="2740538"/>
            <a:ext cx="743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&lt; 2009</a:t>
            </a:r>
            <a:endParaRPr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259" name="Google Shape;259;p32"/>
          <p:cNvCxnSpPr>
            <a:stCxn id="260" idx="3"/>
          </p:cNvCxnSpPr>
          <p:nvPr/>
        </p:nvCxnSpPr>
        <p:spPr>
          <a:xfrm rot="10800000">
            <a:off x="4098575" y="3202725"/>
            <a:ext cx="0" cy="60480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61" name="Google Shape;261;p32"/>
          <p:cNvSpPr txBox="1"/>
          <p:nvPr/>
        </p:nvSpPr>
        <p:spPr>
          <a:xfrm>
            <a:off x="7839950" y="2732413"/>
            <a:ext cx="743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&gt;2025</a:t>
            </a:r>
            <a:endParaRPr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60" name="Google Shape;260;p32"/>
          <p:cNvSpPr/>
          <p:nvPr/>
        </p:nvSpPr>
        <p:spPr>
          <a:xfrm>
            <a:off x="3348425" y="3807525"/>
            <a:ext cx="1500300" cy="1243500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lt1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latin typeface="Raleway"/>
                <a:ea typeface="Raleway"/>
                <a:cs typeface="Raleway"/>
                <a:sym typeface="Raleway"/>
              </a:rPr>
              <a:t>NMC </a:t>
            </a:r>
            <a:br>
              <a:rPr lang="en-GB" sz="900">
                <a:latin typeface="Raleway"/>
                <a:ea typeface="Raleway"/>
                <a:cs typeface="Raleway"/>
                <a:sym typeface="Raleway"/>
              </a:rPr>
            </a:br>
            <a:r>
              <a:rPr lang="en-GB" sz="900">
                <a:latin typeface="Raleway"/>
                <a:ea typeface="Raleway"/>
                <a:cs typeface="Raleway"/>
                <a:sym typeface="Raleway"/>
              </a:rPr>
              <a:t>Hoge energiedichtheid</a:t>
            </a:r>
            <a:endParaRPr sz="900"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262" name="Google Shape;262;p32"/>
          <p:cNvCxnSpPr/>
          <p:nvPr/>
        </p:nvCxnSpPr>
        <p:spPr>
          <a:xfrm>
            <a:off x="112200" y="3132625"/>
            <a:ext cx="8912700" cy="0"/>
          </a:xfrm>
          <a:prstGeom prst="straightConnector1">
            <a:avLst/>
          </a:prstGeom>
          <a:noFill/>
          <a:ln w="9525" cap="flat" cmpd="sng">
            <a:solidFill>
              <a:srgbClr val="0089D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63" name="Google Shape;263;p32"/>
          <p:cNvSpPr txBox="1"/>
          <p:nvPr/>
        </p:nvSpPr>
        <p:spPr>
          <a:xfrm>
            <a:off x="3730825" y="2742863"/>
            <a:ext cx="743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2012</a:t>
            </a:r>
            <a:endParaRPr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264" name="Google Shape;264;p32"/>
          <p:cNvCxnSpPr/>
          <p:nvPr/>
        </p:nvCxnSpPr>
        <p:spPr>
          <a:xfrm rot="10800000">
            <a:off x="6905900" y="2595100"/>
            <a:ext cx="0" cy="22980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65" name="Google Shape;265;p32"/>
          <p:cNvSpPr txBox="1">
            <a:spLocks noGrp="1"/>
          </p:cNvSpPr>
          <p:nvPr>
            <p:ph type="title"/>
          </p:nvPr>
        </p:nvSpPr>
        <p:spPr>
          <a:xfrm>
            <a:off x="715975" y="451450"/>
            <a:ext cx="7808100" cy="8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latin typeface="Raleway"/>
                <a:ea typeface="Raleway"/>
                <a:cs typeface="Raleway"/>
                <a:sym typeface="Raleway"/>
              </a:rPr>
              <a:t>Batterij Technologie (Maritiem)</a:t>
            </a:r>
            <a:endParaRPr sz="3600" b="1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66" name="Google Shape;266;p32"/>
          <p:cNvSpPr txBox="1"/>
          <p:nvPr/>
        </p:nvSpPr>
        <p:spPr>
          <a:xfrm>
            <a:off x="818375" y="2195288"/>
            <a:ext cx="1553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latin typeface="Raleway"/>
                <a:ea typeface="Raleway"/>
                <a:cs typeface="Raleway"/>
                <a:sym typeface="Raleway"/>
              </a:rPr>
              <a:t>12V AGM / GEL</a:t>
            </a:r>
            <a:endParaRPr sz="900"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9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2V cellen</a:t>
            </a:r>
            <a:endParaRPr sz="900"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267" name="Google Shape;267;p32"/>
          <p:cNvCxnSpPr>
            <a:stCxn id="268" idx="3"/>
          </p:cNvCxnSpPr>
          <p:nvPr/>
        </p:nvCxnSpPr>
        <p:spPr>
          <a:xfrm rot="10800000">
            <a:off x="2204625" y="3195225"/>
            <a:ext cx="0" cy="60480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68" name="Google Shape;268;p32"/>
          <p:cNvSpPr/>
          <p:nvPr/>
        </p:nvSpPr>
        <p:spPr>
          <a:xfrm>
            <a:off x="1454475" y="3800025"/>
            <a:ext cx="1500300" cy="1243500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lt1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latin typeface="Raleway"/>
                <a:ea typeface="Raleway"/>
                <a:cs typeface="Raleway"/>
                <a:sym typeface="Raleway"/>
              </a:rPr>
              <a:t>Opkomst </a:t>
            </a:r>
            <a:br>
              <a:rPr lang="en-GB" sz="900">
                <a:latin typeface="Raleway"/>
                <a:ea typeface="Raleway"/>
                <a:cs typeface="Raleway"/>
                <a:sym typeface="Raleway"/>
              </a:rPr>
            </a:br>
            <a:r>
              <a:rPr lang="en-GB" sz="900">
                <a:latin typeface="Raleway"/>
                <a:ea typeface="Raleway"/>
                <a:cs typeface="Raleway"/>
                <a:sym typeface="Raleway"/>
              </a:rPr>
              <a:t>Lithium-Ion </a:t>
            </a:r>
            <a:endParaRPr sz="9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69" name="Google Shape;269;p32"/>
          <p:cNvSpPr txBox="1"/>
          <p:nvPr/>
        </p:nvSpPr>
        <p:spPr>
          <a:xfrm>
            <a:off x="1832925" y="2741850"/>
            <a:ext cx="743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2010</a:t>
            </a:r>
            <a:endParaRPr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70" name="Google Shape;270;p32"/>
          <p:cNvSpPr txBox="1"/>
          <p:nvPr/>
        </p:nvSpPr>
        <p:spPr>
          <a:xfrm>
            <a:off x="6535213" y="2742875"/>
            <a:ext cx="743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2024</a:t>
            </a:r>
            <a:endParaRPr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271" name="Google Shape;271;p32"/>
          <p:cNvCxnSpPr>
            <a:stCxn id="272" idx="3"/>
          </p:cNvCxnSpPr>
          <p:nvPr/>
        </p:nvCxnSpPr>
        <p:spPr>
          <a:xfrm rot="10800000">
            <a:off x="8211650" y="3206325"/>
            <a:ext cx="0" cy="60480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2" name="Google Shape;272;p32"/>
          <p:cNvSpPr/>
          <p:nvPr/>
        </p:nvSpPr>
        <p:spPr>
          <a:xfrm>
            <a:off x="7461500" y="3811125"/>
            <a:ext cx="1500300" cy="1243500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lt1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latin typeface="Raleway"/>
                <a:ea typeface="Raleway"/>
                <a:cs typeface="Raleway"/>
                <a:sym typeface="Raleway"/>
              </a:rPr>
              <a:t>Horizon:</a:t>
            </a:r>
            <a:br>
              <a:rPr lang="en-GB" sz="900">
                <a:latin typeface="Raleway"/>
                <a:ea typeface="Raleway"/>
                <a:cs typeface="Raleway"/>
                <a:sym typeface="Raleway"/>
              </a:rPr>
            </a:br>
            <a:r>
              <a:rPr lang="en-GB" sz="900">
                <a:latin typeface="Raleway"/>
                <a:ea typeface="Raleway"/>
                <a:cs typeface="Raleway"/>
                <a:sym typeface="Raleway"/>
              </a:rPr>
              <a:t>Solid State</a:t>
            </a:r>
            <a:br>
              <a:rPr lang="en-GB" sz="900">
                <a:latin typeface="Raleway"/>
                <a:ea typeface="Raleway"/>
                <a:cs typeface="Raleway"/>
                <a:sym typeface="Raleway"/>
              </a:rPr>
            </a:br>
            <a:r>
              <a:rPr lang="en-GB" sz="900">
                <a:latin typeface="Raleway"/>
                <a:ea typeface="Raleway"/>
                <a:cs typeface="Raleway"/>
                <a:sym typeface="Raleway"/>
              </a:rPr>
              <a:t>Semi Solid State</a:t>
            </a:r>
            <a:br>
              <a:rPr lang="en-GB" sz="900">
                <a:latin typeface="Raleway"/>
                <a:ea typeface="Raleway"/>
                <a:cs typeface="Raleway"/>
                <a:sym typeface="Raleway"/>
              </a:rPr>
            </a:br>
            <a:r>
              <a:rPr lang="en-GB" sz="900">
                <a:latin typeface="Raleway"/>
                <a:ea typeface="Raleway"/>
                <a:cs typeface="Raleway"/>
                <a:sym typeface="Raleway"/>
              </a:rPr>
              <a:t>Natrium</a:t>
            </a:r>
            <a:br>
              <a:rPr lang="en-GB" sz="900">
                <a:latin typeface="Raleway"/>
                <a:ea typeface="Raleway"/>
                <a:cs typeface="Raleway"/>
                <a:sym typeface="Raleway"/>
              </a:rPr>
            </a:br>
            <a:r>
              <a:rPr lang="en-GB" sz="900">
                <a:latin typeface="Raleway"/>
                <a:ea typeface="Raleway"/>
                <a:cs typeface="Raleway"/>
                <a:sym typeface="Raleway"/>
              </a:rPr>
              <a:t>LMFP</a:t>
            </a:r>
            <a:endParaRPr sz="900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73" name="Google Shape;273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6463" y="1327866"/>
            <a:ext cx="1357525" cy="902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32"/>
          <p:cNvPicPr preferRelativeResize="0"/>
          <p:nvPr/>
        </p:nvPicPr>
        <p:blipFill rotWithShape="1">
          <a:blip r:embed="rId4">
            <a:alphaModFix/>
          </a:blip>
          <a:srcRect t="15321" b="13448"/>
          <a:stretch/>
        </p:blipFill>
        <p:spPr>
          <a:xfrm>
            <a:off x="1753375" y="4348025"/>
            <a:ext cx="902525" cy="642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00122" y="4438910"/>
            <a:ext cx="604800" cy="6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32"/>
          <p:cNvSpPr/>
          <p:nvPr/>
        </p:nvSpPr>
        <p:spPr>
          <a:xfrm rot="10800000">
            <a:off x="6155750" y="1318088"/>
            <a:ext cx="1500300" cy="1259700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lt1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lt1"/>
              </a:solidFill>
            </a:endParaRPr>
          </a:p>
        </p:txBody>
      </p:sp>
      <p:sp>
        <p:nvSpPr>
          <p:cNvPr id="277" name="Google Shape;277;p32"/>
          <p:cNvSpPr txBox="1"/>
          <p:nvPr/>
        </p:nvSpPr>
        <p:spPr>
          <a:xfrm>
            <a:off x="6129050" y="2033113"/>
            <a:ext cx="15537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LFP </a:t>
            </a:r>
            <a:br>
              <a:rPr lang="en-GB" sz="9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lang="en-GB" sz="9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(3e generatie)</a:t>
            </a:r>
            <a:br>
              <a:rPr lang="en-GB" sz="9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lang="en-GB" sz="9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Maritieme standaard</a:t>
            </a:r>
            <a:endParaRPr sz="900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78" name="Google Shape;278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90850" y="1423438"/>
            <a:ext cx="1293950" cy="72783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9" name="Google Shape;279;p32"/>
          <p:cNvCxnSpPr/>
          <p:nvPr/>
        </p:nvCxnSpPr>
        <p:spPr>
          <a:xfrm rot="10800000">
            <a:off x="5153300" y="2595100"/>
            <a:ext cx="0" cy="22980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80" name="Google Shape;280;p32"/>
          <p:cNvSpPr txBox="1"/>
          <p:nvPr/>
        </p:nvSpPr>
        <p:spPr>
          <a:xfrm>
            <a:off x="4401637" y="2742875"/>
            <a:ext cx="144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&lt;-------&gt;</a:t>
            </a:r>
            <a:endParaRPr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81" name="Google Shape;281;p32"/>
          <p:cNvSpPr/>
          <p:nvPr/>
        </p:nvSpPr>
        <p:spPr>
          <a:xfrm rot="10800000">
            <a:off x="4403150" y="1318088"/>
            <a:ext cx="1500300" cy="1259700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lt1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lt1"/>
              </a:solidFill>
            </a:endParaRPr>
          </a:p>
        </p:txBody>
      </p:sp>
      <p:sp>
        <p:nvSpPr>
          <p:cNvPr id="282" name="Google Shape;282;p32"/>
          <p:cNvSpPr txBox="1"/>
          <p:nvPr/>
        </p:nvSpPr>
        <p:spPr>
          <a:xfrm>
            <a:off x="4392114" y="2109313"/>
            <a:ext cx="1553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Tendens:</a:t>
            </a:r>
            <a:endParaRPr sz="9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Dalende prijzen</a:t>
            </a:r>
            <a:endParaRPr sz="9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83" name="Google Shape;283;p32"/>
          <p:cNvPicPr preferRelativeResize="0"/>
          <p:nvPr/>
        </p:nvPicPr>
        <p:blipFill rotWithShape="1">
          <a:blip r:embed="rId7">
            <a:alphaModFix/>
          </a:blip>
          <a:srcRect l="10373" t="13941" r="2745" b="20971"/>
          <a:stretch/>
        </p:blipFill>
        <p:spPr>
          <a:xfrm>
            <a:off x="4474225" y="1476281"/>
            <a:ext cx="1357500" cy="573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3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87376" y="151375"/>
            <a:ext cx="278702" cy="163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3"/>
          <p:cNvSpPr/>
          <p:nvPr/>
        </p:nvSpPr>
        <p:spPr>
          <a:xfrm>
            <a:off x="0" y="1376700"/>
            <a:ext cx="9144000" cy="3766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33"/>
          <p:cNvSpPr txBox="1"/>
          <p:nvPr/>
        </p:nvSpPr>
        <p:spPr>
          <a:xfrm>
            <a:off x="773475" y="4197250"/>
            <a:ext cx="7536900" cy="7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000" i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Bron: Bloomberg NEF Lithium-Ion Battery Pack Prices 2013 to 2023</a:t>
            </a:r>
            <a:r>
              <a:rPr lang="en-GB" sz="10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0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91" name="Google Shape;291;p33"/>
          <p:cNvSpPr txBox="1">
            <a:spLocks noGrp="1"/>
          </p:cNvSpPr>
          <p:nvPr>
            <p:ph type="title"/>
          </p:nvPr>
        </p:nvSpPr>
        <p:spPr>
          <a:xfrm>
            <a:off x="727800" y="501900"/>
            <a:ext cx="7688400" cy="73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latin typeface="Raleway"/>
                <a:ea typeface="Raleway"/>
                <a:cs typeface="Raleway"/>
                <a:sym typeface="Raleway"/>
              </a:rPr>
              <a:t>Prijzen Lithium-Ion</a:t>
            </a:r>
            <a:endParaRPr b="1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92" name="Google Shape;292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87963" y="1443300"/>
            <a:ext cx="5368076" cy="302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7376" y="151375"/>
            <a:ext cx="278702" cy="163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4"/>
          <p:cNvSpPr/>
          <p:nvPr/>
        </p:nvSpPr>
        <p:spPr>
          <a:xfrm>
            <a:off x="0" y="1376700"/>
            <a:ext cx="9144000" cy="3766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34"/>
          <p:cNvSpPr txBox="1">
            <a:spLocks noGrp="1"/>
          </p:cNvSpPr>
          <p:nvPr>
            <p:ph type="title"/>
          </p:nvPr>
        </p:nvSpPr>
        <p:spPr>
          <a:xfrm>
            <a:off x="727800" y="501900"/>
            <a:ext cx="7688400" cy="73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latin typeface="Raleway"/>
                <a:ea typeface="Raleway"/>
                <a:cs typeface="Raleway"/>
                <a:sym typeface="Raleway"/>
              </a:rPr>
              <a:t>Periodiek Stelsel: LiFePO4</a:t>
            </a:r>
            <a:endParaRPr b="1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300" name="Google Shape;300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73863" y="1461150"/>
            <a:ext cx="6396267" cy="3597900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34"/>
          <p:cNvSpPr/>
          <p:nvPr/>
        </p:nvSpPr>
        <p:spPr>
          <a:xfrm>
            <a:off x="4129988" y="2601675"/>
            <a:ext cx="312900" cy="366300"/>
          </a:xfrm>
          <a:prstGeom prst="rect">
            <a:avLst/>
          </a:prstGeom>
          <a:noFill/>
          <a:ln w="76200" cap="flat" cmpd="sng">
            <a:solidFill>
              <a:srgbClr val="0089D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34"/>
          <p:cNvSpPr/>
          <p:nvPr/>
        </p:nvSpPr>
        <p:spPr>
          <a:xfrm>
            <a:off x="1596188" y="1884100"/>
            <a:ext cx="312900" cy="366300"/>
          </a:xfrm>
          <a:prstGeom prst="rect">
            <a:avLst/>
          </a:prstGeom>
          <a:noFill/>
          <a:ln w="76200" cap="flat" cmpd="sng">
            <a:solidFill>
              <a:srgbClr val="0089D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34"/>
          <p:cNvSpPr/>
          <p:nvPr/>
        </p:nvSpPr>
        <p:spPr>
          <a:xfrm>
            <a:off x="6342638" y="2250400"/>
            <a:ext cx="312900" cy="366300"/>
          </a:xfrm>
          <a:prstGeom prst="rect">
            <a:avLst/>
          </a:prstGeom>
          <a:noFill/>
          <a:ln w="76200" cap="flat" cmpd="sng">
            <a:solidFill>
              <a:srgbClr val="0089D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34"/>
          <p:cNvSpPr/>
          <p:nvPr/>
        </p:nvSpPr>
        <p:spPr>
          <a:xfrm>
            <a:off x="6655538" y="1884100"/>
            <a:ext cx="312900" cy="366300"/>
          </a:xfrm>
          <a:prstGeom prst="rect">
            <a:avLst/>
          </a:prstGeom>
          <a:noFill/>
          <a:ln w="76200" cap="flat" cmpd="sng">
            <a:solidFill>
              <a:srgbClr val="0089D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05" name="Google Shape;305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7376" y="151375"/>
            <a:ext cx="278702" cy="163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Google Shape;310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15025" y="721500"/>
            <a:ext cx="3713951" cy="3527650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35"/>
          <p:cNvSpPr txBox="1">
            <a:spLocks noGrp="1"/>
          </p:cNvSpPr>
          <p:nvPr>
            <p:ph type="title"/>
          </p:nvPr>
        </p:nvSpPr>
        <p:spPr>
          <a:xfrm>
            <a:off x="3410250" y="386365"/>
            <a:ext cx="2323500" cy="40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accent1"/>
                </a:solidFill>
              </a:rPr>
              <a:t>Kosten</a:t>
            </a:r>
            <a:endParaRPr sz="900" b="0">
              <a:solidFill>
                <a:schemeClr val="accent1"/>
              </a:solidFill>
            </a:endParaRPr>
          </a:p>
        </p:txBody>
      </p:sp>
      <p:sp>
        <p:nvSpPr>
          <p:cNvPr id="312" name="Google Shape;312;p35"/>
          <p:cNvSpPr txBox="1">
            <a:spLocks noGrp="1"/>
          </p:cNvSpPr>
          <p:nvPr>
            <p:ph type="title"/>
          </p:nvPr>
        </p:nvSpPr>
        <p:spPr>
          <a:xfrm>
            <a:off x="5992925" y="1836450"/>
            <a:ext cx="23235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accent1"/>
                </a:solidFill>
              </a:rPr>
              <a:t>Energie</a:t>
            </a:r>
            <a:br>
              <a:rPr lang="en-GB" sz="1400">
                <a:solidFill>
                  <a:schemeClr val="accent1"/>
                </a:solidFill>
              </a:rPr>
            </a:br>
            <a:r>
              <a:rPr lang="en-GB" sz="1400">
                <a:solidFill>
                  <a:schemeClr val="accent1"/>
                </a:solidFill>
              </a:rPr>
              <a:t>dichtheid</a:t>
            </a:r>
            <a:endParaRPr sz="900" b="0">
              <a:solidFill>
                <a:schemeClr val="accent1"/>
              </a:solidFill>
            </a:endParaRPr>
          </a:p>
        </p:txBody>
      </p:sp>
      <p:sp>
        <p:nvSpPr>
          <p:cNvPr id="313" name="Google Shape;313;p35"/>
          <p:cNvSpPr txBox="1">
            <a:spLocks noGrp="1"/>
          </p:cNvSpPr>
          <p:nvPr>
            <p:ph type="title"/>
          </p:nvPr>
        </p:nvSpPr>
        <p:spPr>
          <a:xfrm>
            <a:off x="4926125" y="4122450"/>
            <a:ext cx="2323500" cy="40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accent1"/>
                </a:solidFill>
              </a:rPr>
              <a:t>C-Rating</a:t>
            </a:r>
            <a:endParaRPr sz="900" b="0">
              <a:solidFill>
                <a:schemeClr val="accent1"/>
              </a:solidFill>
            </a:endParaRPr>
          </a:p>
        </p:txBody>
      </p:sp>
      <p:sp>
        <p:nvSpPr>
          <p:cNvPr id="314" name="Google Shape;314;p35"/>
          <p:cNvSpPr txBox="1">
            <a:spLocks noGrp="1"/>
          </p:cNvSpPr>
          <p:nvPr>
            <p:ph type="title"/>
          </p:nvPr>
        </p:nvSpPr>
        <p:spPr>
          <a:xfrm>
            <a:off x="1878125" y="4122450"/>
            <a:ext cx="2323500" cy="40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accent1"/>
                </a:solidFill>
              </a:rPr>
              <a:t>Cycli</a:t>
            </a:r>
            <a:endParaRPr sz="900" b="0">
              <a:solidFill>
                <a:schemeClr val="accent1"/>
              </a:solidFill>
            </a:endParaRPr>
          </a:p>
        </p:txBody>
      </p:sp>
      <p:sp>
        <p:nvSpPr>
          <p:cNvPr id="315" name="Google Shape;315;p35"/>
          <p:cNvSpPr txBox="1">
            <a:spLocks noGrp="1"/>
          </p:cNvSpPr>
          <p:nvPr>
            <p:ph type="title"/>
          </p:nvPr>
        </p:nvSpPr>
        <p:spPr>
          <a:xfrm>
            <a:off x="1009100" y="1874825"/>
            <a:ext cx="2323500" cy="40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accent1"/>
                </a:solidFill>
              </a:rPr>
              <a:t>Veiligheid</a:t>
            </a:r>
            <a:endParaRPr sz="900" b="0">
              <a:solidFill>
                <a:schemeClr val="accent1"/>
              </a:solidFill>
            </a:endParaRPr>
          </a:p>
        </p:txBody>
      </p:sp>
      <p:sp>
        <p:nvSpPr>
          <p:cNvPr id="316" name="Google Shape;316;p35"/>
          <p:cNvSpPr txBox="1">
            <a:spLocks noGrp="1"/>
          </p:cNvSpPr>
          <p:nvPr>
            <p:ph type="title"/>
          </p:nvPr>
        </p:nvSpPr>
        <p:spPr>
          <a:xfrm>
            <a:off x="2279025" y="4579650"/>
            <a:ext cx="732900" cy="40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/>
              <a:t>LFP</a:t>
            </a:r>
            <a:endParaRPr sz="900" b="0"/>
          </a:p>
        </p:txBody>
      </p:sp>
      <p:cxnSp>
        <p:nvCxnSpPr>
          <p:cNvPr id="317" name="Google Shape;317;p35"/>
          <p:cNvCxnSpPr/>
          <p:nvPr/>
        </p:nvCxnSpPr>
        <p:spPr>
          <a:xfrm>
            <a:off x="2502375" y="4928000"/>
            <a:ext cx="3351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318" name="Google Shape;318;p35"/>
          <p:cNvSpPr txBox="1">
            <a:spLocks noGrp="1"/>
          </p:cNvSpPr>
          <p:nvPr>
            <p:ph type="title"/>
          </p:nvPr>
        </p:nvSpPr>
        <p:spPr>
          <a:xfrm>
            <a:off x="3041025" y="4579650"/>
            <a:ext cx="732900" cy="40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/>
              <a:t>LTO</a:t>
            </a:r>
            <a:endParaRPr sz="900" b="0"/>
          </a:p>
        </p:txBody>
      </p:sp>
      <p:cxnSp>
        <p:nvCxnSpPr>
          <p:cNvPr id="319" name="Google Shape;319;p35"/>
          <p:cNvCxnSpPr/>
          <p:nvPr/>
        </p:nvCxnSpPr>
        <p:spPr>
          <a:xfrm>
            <a:off x="3264375" y="4928000"/>
            <a:ext cx="335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320" name="Google Shape;320;p35"/>
          <p:cNvSpPr txBox="1">
            <a:spLocks noGrp="1"/>
          </p:cNvSpPr>
          <p:nvPr>
            <p:ph type="title"/>
          </p:nvPr>
        </p:nvSpPr>
        <p:spPr>
          <a:xfrm>
            <a:off x="3726825" y="4579650"/>
            <a:ext cx="732900" cy="40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/>
              <a:t>NMC</a:t>
            </a:r>
            <a:endParaRPr sz="900" b="0"/>
          </a:p>
        </p:txBody>
      </p:sp>
      <p:cxnSp>
        <p:nvCxnSpPr>
          <p:cNvPr id="321" name="Google Shape;321;p35"/>
          <p:cNvCxnSpPr/>
          <p:nvPr/>
        </p:nvCxnSpPr>
        <p:spPr>
          <a:xfrm>
            <a:off x="3950175" y="4928000"/>
            <a:ext cx="335100" cy="0"/>
          </a:xfrm>
          <a:prstGeom prst="straightConnector1">
            <a:avLst/>
          </a:prstGeom>
          <a:noFill/>
          <a:ln w="19050" cap="flat" cmpd="sng">
            <a:solidFill>
              <a:srgbClr val="505050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322" name="Google Shape;322;p35"/>
          <p:cNvSpPr txBox="1">
            <a:spLocks noGrp="1"/>
          </p:cNvSpPr>
          <p:nvPr>
            <p:ph type="title"/>
          </p:nvPr>
        </p:nvSpPr>
        <p:spPr>
          <a:xfrm>
            <a:off x="4461525" y="4579066"/>
            <a:ext cx="732900" cy="40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/>
              <a:t>NCA</a:t>
            </a:r>
            <a:endParaRPr sz="900" b="0"/>
          </a:p>
        </p:txBody>
      </p:sp>
      <p:cxnSp>
        <p:nvCxnSpPr>
          <p:cNvPr id="323" name="Google Shape;323;p35"/>
          <p:cNvCxnSpPr/>
          <p:nvPr/>
        </p:nvCxnSpPr>
        <p:spPr>
          <a:xfrm>
            <a:off x="4684875" y="4927416"/>
            <a:ext cx="335100" cy="0"/>
          </a:xfrm>
          <a:prstGeom prst="straightConnector1">
            <a:avLst/>
          </a:prstGeom>
          <a:noFill/>
          <a:ln w="19050" cap="flat" cmpd="sng">
            <a:solidFill>
              <a:srgbClr val="999999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324" name="Google Shape;324;p35"/>
          <p:cNvSpPr txBox="1">
            <a:spLocks noGrp="1"/>
          </p:cNvSpPr>
          <p:nvPr>
            <p:ph type="title"/>
          </p:nvPr>
        </p:nvSpPr>
        <p:spPr>
          <a:xfrm>
            <a:off x="5174625" y="4579650"/>
            <a:ext cx="732900" cy="40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/>
              <a:t>LCO</a:t>
            </a:r>
            <a:endParaRPr sz="900" b="0"/>
          </a:p>
        </p:txBody>
      </p:sp>
      <p:cxnSp>
        <p:nvCxnSpPr>
          <p:cNvPr id="325" name="Google Shape;325;p35"/>
          <p:cNvCxnSpPr/>
          <p:nvPr/>
        </p:nvCxnSpPr>
        <p:spPr>
          <a:xfrm>
            <a:off x="5397975" y="4928000"/>
            <a:ext cx="335100" cy="0"/>
          </a:xfrm>
          <a:prstGeom prst="straightConnector1">
            <a:avLst/>
          </a:prstGeom>
          <a:noFill/>
          <a:ln w="19050" cap="flat" cmpd="sng">
            <a:solidFill>
              <a:srgbClr val="9E9E9E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326" name="Google Shape;326;p35"/>
          <p:cNvSpPr txBox="1">
            <a:spLocks noGrp="1"/>
          </p:cNvSpPr>
          <p:nvPr>
            <p:ph type="title"/>
          </p:nvPr>
        </p:nvSpPr>
        <p:spPr>
          <a:xfrm>
            <a:off x="5860425" y="4579650"/>
            <a:ext cx="732900" cy="40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/>
              <a:t>LMO</a:t>
            </a:r>
            <a:endParaRPr sz="900" b="0"/>
          </a:p>
        </p:txBody>
      </p:sp>
      <p:cxnSp>
        <p:nvCxnSpPr>
          <p:cNvPr id="327" name="Google Shape;327;p35"/>
          <p:cNvCxnSpPr/>
          <p:nvPr/>
        </p:nvCxnSpPr>
        <p:spPr>
          <a:xfrm>
            <a:off x="6083775" y="4928000"/>
            <a:ext cx="335100" cy="0"/>
          </a:xfrm>
          <a:prstGeom prst="straightConnector1">
            <a:avLst/>
          </a:prstGeom>
          <a:noFill/>
          <a:ln w="19050" cap="flat" cmpd="sng">
            <a:solidFill>
              <a:srgbClr val="A3A3A3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328" name="Google Shape;328;p35"/>
          <p:cNvSpPr txBox="1"/>
          <p:nvPr/>
        </p:nvSpPr>
        <p:spPr>
          <a:xfrm>
            <a:off x="732700" y="565600"/>
            <a:ext cx="76551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Celtechnologie</a:t>
            </a:r>
            <a:endParaRPr sz="2600" b="1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329" name="Google Shape;329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7376" y="151375"/>
            <a:ext cx="278702" cy="163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4" name="Google Shape;334;p36"/>
          <p:cNvPicPr preferRelativeResize="0"/>
          <p:nvPr/>
        </p:nvPicPr>
        <p:blipFill rotWithShape="1">
          <a:blip r:embed="rId3">
            <a:alphaModFix/>
          </a:blip>
          <a:srcRect r="34123"/>
          <a:stretch/>
        </p:blipFill>
        <p:spPr>
          <a:xfrm>
            <a:off x="5183709" y="1761925"/>
            <a:ext cx="3960293" cy="33815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35" name="Google Shape;335;p36"/>
          <p:cNvGraphicFramePr/>
          <p:nvPr/>
        </p:nvGraphicFramePr>
        <p:xfrm>
          <a:off x="813813" y="386625"/>
          <a:ext cx="4426750" cy="4084090"/>
        </p:xfrm>
        <a:graphic>
          <a:graphicData uri="http://schemas.openxmlformats.org/drawingml/2006/table">
            <a:tbl>
              <a:tblPr>
                <a:noFill/>
                <a:tableStyleId>{D31EA371-BFA7-4583-8FBB-73ECBCA99146}</a:tableStyleId>
              </a:tblPr>
              <a:tblGrid>
                <a:gridCol w="2669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7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600" b="1">
                        <a:solidFill>
                          <a:srgbClr val="0089D7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E9EDE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E9EDE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9EDE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89D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600" b="1">
                          <a:solidFill>
                            <a:srgbClr val="0089D7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LFP</a:t>
                      </a:r>
                      <a:endParaRPr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E9EDE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E9EDE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9EDE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Energie dichtheid</a:t>
                      </a:r>
                      <a:endParaRPr b="1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89D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89D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89D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89D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9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500" b="1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++</a:t>
                      </a:r>
                      <a:endParaRPr sz="1500" b="1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89D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89D7">
                          <a:alpha val="0"/>
                        </a:srgbClr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Prijs</a:t>
                      </a:r>
                      <a:endParaRPr b="1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89D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89D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89D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89D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9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500" b="1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+++</a:t>
                      </a:r>
                      <a:endParaRPr sz="1500" b="1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89D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89D7">
                          <a:alpha val="0"/>
                        </a:srgbClr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Afmetingen</a:t>
                      </a:r>
                      <a:endParaRPr b="1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89D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89D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89D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89D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9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500" b="1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++</a:t>
                      </a:r>
                      <a:endParaRPr sz="1500" b="1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89D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89D7">
                          <a:alpha val="0"/>
                        </a:srgbClr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Gewicht</a:t>
                      </a:r>
                      <a:endParaRPr b="1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89D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89D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89D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89D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9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500" b="1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++</a:t>
                      </a:r>
                      <a:endParaRPr sz="1500" b="1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89D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89D7">
                          <a:alpha val="0"/>
                        </a:srgbClr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Veiligheid</a:t>
                      </a:r>
                      <a:endParaRPr b="1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89D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89D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89D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89D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9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500" b="1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+++</a:t>
                      </a:r>
                      <a:endParaRPr sz="1500" b="1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89D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89D7">
                          <a:alpha val="0"/>
                        </a:srgbClr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C-rating ((ont)laadstroom)</a:t>
                      </a:r>
                      <a:endParaRPr b="1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89D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89D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89D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89D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9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500" b="1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++</a:t>
                      </a:r>
                      <a:endParaRPr sz="1500" b="1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89D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89D7">
                          <a:alpha val="0"/>
                        </a:srgbClr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Hoge omgevingstemperatuur</a:t>
                      </a:r>
                      <a:endParaRPr b="1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89D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89D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89D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89D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9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500" b="1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++</a:t>
                      </a:r>
                      <a:endParaRPr sz="1500" b="1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89D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89D7">
                          <a:alpha val="0"/>
                        </a:srgbClr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Robuustheid</a:t>
                      </a:r>
                      <a:endParaRPr b="1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89D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89D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89D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89D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9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500" b="1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++</a:t>
                      </a:r>
                      <a:endParaRPr sz="1500" b="1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89D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89D7">
                          <a:alpha val="0"/>
                        </a:srgbClr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b="1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Cycli</a:t>
                      </a:r>
                      <a:endParaRPr b="1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89D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89D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89D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89D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9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500" b="1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++</a:t>
                      </a:r>
                      <a:endParaRPr sz="1500" b="1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63500" marR="63500" marT="63500" marB="63500">
                    <a:lnL w="12700" cap="flat" cmpd="sng">
                      <a:solidFill>
                        <a:srgbClr val="0089D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89D7">
                          <a:alpha val="0"/>
                        </a:srgbClr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336" name="Google Shape;336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7376" y="151375"/>
            <a:ext cx="278702" cy="163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1" name="Google Shape;341;p37"/>
          <p:cNvPicPr preferRelativeResize="0"/>
          <p:nvPr/>
        </p:nvPicPr>
        <p:blipFill rotWithShape="1">
          <a:blip r:embed="rId3">
            <a:alphaModFix/>
          </a:blip>
          <a:srcRect t="1797"/>
          <a:stretch/>
        </p:blipFill>
        <p:spPr>
          <a:xfrm>
            <a:off x="6830700" y="2466000"/>
            <a:ext cx="2286001" cy="1283099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37"/>
          <p:cNvSpPr txBox="1">
            <a:spLocks noGrp="1"/>
          </p:cNvSpPr>
          <p:nvPr>
            <p:ph type="title"/>
          </p:nvPr>
        </p:nvSpPr>
        <p:spPr>
          <a:xfrm>
            <a:off x="721425" y="439275"/>
            <a:ext cx="7498500" cy="97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Maritieme Toepassingen</a:t>
            </a:r>
            <a:endParaRPr sz="3100" b="0"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343" name="Google Shape;343;p37"/>
          <p:cNvSpPr txBox="1">
            <a:spLocks noGrp="1"/>
          </p:cNvSpPr>
          <p:nvPr>
            <p:ph type="title"/>
          </p:nvPr>
        </p:nvSpPr>
        <p:spPr>
          <a:xfrm>
            <a:off x="100" y="4228650"/>
            <a:ext cx="2286000" cy="4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0"/>
              <a:t>Hotel Load</a:t>
            </a:r>
            <a:br>
              <a:rPr lang="en-GB" sz="1000" b="0"/>
            </a:br>
            <a:endParaRPr sz="100" b="0">
              <a:solidFill>
                <a:schemeClr val="lt1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344" name="Google Shape;344;p37"/>
          <p:cNvSpPr txBox="1">
            <a:spLocks noGrp="1"/>
          </p:cNvSpPr>
          <p:nvPr>
            <p:ph type="title"/>
          </p:nvPr>
        </p:nvSpPr>
        <p:spPr>
          <a:xfrm>
            <a:off x="2286000" y="4228650"/>
            <a:ext cx="2286000" cy="4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0"/>
              <a:t>Elektrische Voortstuwing</a:t>
            </a:r>
            <a:br>
              <a:rPr lang="en-GB" sz="1000" b="0"/>
            </a:br>
            <a:r>
              <a:rPr lang="en-GB" sz="1000" b="0"/>
              <a:t>Full electric of serieel hybride</a:t>
            </a:r>
            <a:endParaRPr sz="2000">
              <a:solidFill>
                <a:srgbClr val="0089D7"/>
              </a:solidFill>
            </a:endParaRPr>
          </a:p>
        </p:txBody>
      </p:sp>
      <p:sp>
        <p:nvSpPr>
          <p:cNvPr id="345" name="Google Shape;345;p37"/>
          <p:cNvSpPr txBox="1">
            <a:spLocks noGrp="1"/>
          </p:cNvSpPr>
          <p:nvPr>
            <p:ph type="title"/>
          </p:nvPr>
        </p:nvSpPr>
        <p:spPr>
          <a:xfrm>
            <a:off x="4572000" y="4228650"/>
            <a:ext cx="2231400" cy="4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0"/>
              <a:t>Parallel Hybride Voortstuwing</a:t>
            </a:r>
            <a:br>
              <a:rPr lang="en-GB" sz="1000" b="0"/>
            </a:br>
            <a:r>
              <a:rPr lang="en-GB" sz="1000" b="0"/>
              <a:t>In combinatie met ICE</a:t>
            </a:r>
            <a:endParaRPr sz="100" b="0"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346" name="Google Shape;346;p37"/>
          <p:cNvSpPr txBox="1">
            <a:spLocks noGrp="1"/>
          </p:cNvSpPr>
          <p:nvPr>
            <p:ph type="title"/>
          </p:nvPr>
        </p:nvSpPr>
        <p:spPr>
          <a:xfrm>
            <a:off x="6858000" y="4228650"/>
            <a:ext cx="2231400" cy="4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0"/>
              <a:t>Fast Charge</a:t>
            </a:r>
            <a:br>
              <a:rPr lang="en-GB" sz="1000" b="0"/>
            </a:br>
            <a:r>
              <a:rPr lang="en-GB" sz="1000" b="0"/>
              <a:t>Dynamo oplossing</a:t>
            </a:r>
            <a:endParaRPr sz="100" b="0"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cxnSp>
        <p:nvCxnSpPr>
          <p:cNvPr id="347" name="Google Shape;347;p37"/>
          <p:cNvCxnSpPr/>
          <p:nvPr/>
        </p:nvCxnSpPr>
        <p:spPr>
          <a:xfrm>
            <a:off x="-5400" y="2466900"/>
            <a:ext cx="91548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48" name="Google Shape;348;p37"/>
          <p:cNvCxnSpPr/>
          <p:nvPr/>
        </p:nvCxnSpPr>
        <p:spPr>
          <a:xfrm>
            <a:off x="-5400" y="3751800"/>
            <a:ext cx="91548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49" name="Google Shape;349;p37"/>
          <p:cNvPicPr preferRelativeResize="0"/>
          <p:nvPr/>
        </p:nvPicPr>
        <p:blipFill rotWithShape="1">
          <a:blip r:embed="rId4">
            <a:alphaModFix/>
          </a:blip>
          <a:srcRect l="169" r="179" b="9453"/>
          <a:stretch/>
        </p:blipFill>
        <p:spPr>
          <a:xfrm>
            <a:off x="2286100" y="2466900"/>
            <a:ext cx="2286000" cy="1281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37"/>
          <p:cNvPicPr preferRelativeResize="0"/>
          <p:nvPr/>
        </p:nvPicPr>
        <p:blipFill rotWithShape="1">
          <a:blip r:embed="rId5">
            <a:alphaModFix/>
          </a:blip>
          <a:srcRect t="19993" r="4834"/>
          <a:stretch/>
        </p:blipFill>
        <p:spPr>
          <a:xfrm>
            <a:off x="4544700" y="2466000"/>
            <a:ext cx="2286000" cy="128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37"/>
          <p:cNvPicPr preferRelativeResize="0"/>
          <p:nvPr/>
        </p:nvPicPr>
        <p:blipFill rotWithShape="1">
          <a:blip r:embed="rId6">
            <a:alphaModFix/>
          </a:blip>
          <a:srcRect l="19990" t="14882" r="9819" b="14882"/>
          <a:stretch/>
        </p:blipFill>
        <p:spPr>
          <a:xfrm>
            <a:off x="100" y="2467625"/>
            <a:ext cx="2285999" cy="128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87376" y="151375"/>
            <a:ext cx="278702" cy="163101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37"/>
          <p:cNvSpPr txBox="1">
            <a:spLocks noGrp="1"/>
          </p:cNvSpPr>
          <p:nvPr>
            <p:ph type="title"/>
          </p:nvPr>
        </p:nvSpPr>
        <p:spPr>
          <a:xfrm>
            <a:off x="100" y="3518625"/>
            <a:ext cx="919200" cy="29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b="0"/>
              <a:t>Numarine</a:t>
            </a:r>
            <a:endParaRPr sz="600" b="0">
              <a:solidFill>
                <a:schemeClr val="lt1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354" name="Google Shape;354;p37"/>
          <p:cNvSpPr txBox="1">
            <a:spLocks noGrp="1"/>
          </p:cNvSpPr>
          <p:nvPr>
            <p:ph type="title"/>
          </p:nvPr>
        </p:nvSpPr>
        <p:spPr>
          <a:xfrm>
            <a:off x="2286088" y="3518625"/>
            <a:ext cx="919200" cy="29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b="0"/>
              <a:t>Hudson Yachts</a:t>
            </a:r>
            <a:endParaRPr sz="600" b="0">
              <a:solidFill>
                <a:schemeClr val="lt1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355" name="Google Shape;355;p37"/>
          <p:cNvSpPr txBox="1">
            <a:spLocks noGrp="1"/>
          </p:cNvSpPr>
          <p:nvPr>
            <p:ph type="title"/>
          </p:nvPr>
        </p:nvSpPr>
        <p:spPr>
          <a:xfrm>
            <a:off x="4544700" y="3518625"/>
            <a:ext cx="919200" cy="29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b="0"/>
              <a:t>Beneteau</a:t>
            </a:r>
            <a:endParaRPr sz="600" b="0">
              <a:solidFill>
                <a:schemeClr val="lt1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356" name="Google Shape;356;p37"/>
          <p:cNvSpPr txBox="1">
            <a:spLocks noGrp="1"/>
          </p:cNvSpPr>
          <p:nvPr>
            <p:ph type="title"/>
          </p:nvPr>
        </p:nvSpPr>
        <p:spPr>
          <a:xfrm>
            <a:off x="6830700" y="3518625"/>
            <a:ext cx="919200" cy="29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b="0"/>
              <a:t>Wajer Yachts</a:t>
            </a:r>
            <a:endParaRPr sz="600" b="0">
              <a:solidFill>
                <a:schemeClr val="lt1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1" name="Google Shape;361;p38"/>
          <p:cNvPicPr preferRelativeResize="0"/>
          <p:nvPr/>
        </p:nvPicPr>
        <p:blipFill rotWithShape="1">
          <a:blip r:embed="rId3">
            <a:alphaModFix/>
          </a:blip>
          <a:srcRect l="3333" r="4074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38"/>
          <p:cNvSpPr/>
          <p:nvPr/>
        </p:nvSpPr>
        <p:spPr>
          <a:xfrm>
            <a:off x="1638600" y="1921500"/>
            <a:ext cx="5866800" cy="1300500"/>
          </a:xfrm>
          <a:prstGeom prst="rect">
            <a:avLst/>
          </a:prstGeom>
          <a:solidFill>
            <a:srgbClr val="1A1A1A">
              <a:alpha val="550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Hotel Load</a:t>
            </a:r>
            <a:endParaRPr sz="21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63" name="Google Shape;363;p38"/>
          <p:cNvSpPr txBox="1">
            <a:spLocks noGrp="1"/>
          </p:cNvSpPr>
          <p:nvPr>
            <p:ph type="title"/>
          </p:nvPr>
        </p:nvSpPr>
        <p:spPr>
          <a:xfrm>
            <a:off x="0" y="4847400"/>
            <a:ext cx="919200" cy="29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b="0"/>
              <a:t>Mengi YaY Yachts</a:t>
            </a:r>
            <a:endParaRPr sz="600" b="0">
              <a:solidFill>
                <a:schemeClr val="lt1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" name="Google Shape;368;p39"/>
          <p:cNvPicPr preferRelativeResize="0"/>
          <p:nvPr/>
        </p:nvPicPr>
        <p:blipFill rotWithShape="1">
          <a:blip r:embed="rId3">
            <a:alphaModFix/>
          </a:blip>
          <a:srcRect l="3194" r="1166"/>
          <a:stretch/>
        </p:blipFill>
        <p:spPr>
          <a:xfrm>
            <a:off x="0" y="0"/>
            <a:ext cx="9143998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39"/>
          <p:cNvPicPr preferRelativeResize="0"/>
          <p:nvPr/>
        </p:nvPicPr>
        <p:blipFill rotWithShape="1">
          <a:blip r:embed="rId4">
            <a:alphaModFix/>
          </a:blip>
          <a:srcRect t="21092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39"/>
          <p:cNvSpPr/>
          <p:nvPr/>
        </p:nvSpPr>
        <p:spPr>
          <a:xfrm>
            <a:off x="1638600" y="1921500"/>
            <a:ext cx="5866800" cy="1300500"/>
          </a:xfrm>
          <a:prstGeom prst="rect">
            <a:avLst/>
          </a:prstGeom>
          <a:solidFill>
            <a:srgbClr val="1A1A1A">
              <a:alpha val="550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Full Electric Propulsion</a:t>
            </a:r>
            <a:endParaRPr/>
          </a:p>
        </p:txBody>
      </p:sp>
      <p:sp>
        <p:nvSpPr>
          <p:cNvPr id="371" name="Google Shape;371;p39"/>
          <p:cNvSpPr txBox="1">
            <a:spLocks noGrp="1"/>
          </p:cNvSpPr>
          <p:nvPr>
            <p:ph type="title"/>
          </p:nvPr>
        </p:nvSpPr>
        <p:spPr>
          <a:xfrm>
            <a:off x="0" y="4847400"/>
            <a:ext cx="919200" cy="29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b="0"/>
              <a:t>VAAN Yachts</a:t>
            </a:r>
            <a:endParaRPr sz="600" b="0">
              <a:solidFill>
                <a:schemeClr val="lt1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40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2"/>
          <p:cNvSpPr txBox="1"/>
          <p:nvPr/>
        </p:nvSpPr>
        <p:spPr>
          <a:xfrm>
            <a:off x="1817825" y="3182800"/>
            <a:ext cx="1357200" cy="57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rgbClr val="0089D7"/>
                </a:solidFill>
                <a:latin typeface="Raleway"/>
                <a:ea typeface="Raleway"/>
                <a:cs typeface="Raleway"/>
                <a:sym typeface="Raleway"/>
              </a:rPr>
              <a:t>M</a:t>
            </a:r>
            <a:r>
              <a:rPr lang="en-GB" sz="1800">
                <a:solidFill>
                  <a:srgbClr val="0089D7"/>
                </a:solidFill>
                <a:latin typeface="Raleway"/>
                <a:ea typeface="Raleway"/>
                <a:cs typeface="Raleway"/>
                <a:sym typeface="Raleway"/>
              </a:rPr>
              <a:t>ark </a:t>
            </a:r>
            <a:endParaRPr sz="1800">
              <a:solidFill>
                <a:srgbClr val="0089D7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89D7"/>
                </a:solidFill>
                <a:latin typeface="Raleway"/>
                <a:ea typeface="Raleway"/>
                <a:cs typeface="Raleway"/>
                <a:sym typeface="Raleway"/>
              </a:rPr>
              <a:t>Scholten</a:t>
            </a:r>
            <a:endParaRPr sz="1800">
              <a:solidFill>
                <a:srgbClr val="0089D7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66" name="Google Shape;166;p22"/>
          <p:cNvSpPr txBox="1"/>
          <p:nvPr/>
        </p:nvSpPr>
        <p:spPr>
          <a:xfrm>
            <a:off x="5568850" y="3182788"/>
            <a:ext cx="1773600" cy="57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rgbClr val="0089D7"/>
                </a:solidFill>
                <a:latin typeface="Raleway"/>
                <a:ea typeface="Raleway"/>
                <a:cs typeface="Raleway"/>
                <a:sym typeface="Raleway"/>
              </a:rPr>
              <a:t>G</a:t>
            </a:r>
            <a:r>
              <a:rPr lang="en-GB" sz="1800">
                <a:solidFill>
                  <a:srgbClr val="0089D7"/>
                </a:solidFill>
                <a:latin typeface="Raleway"/>
                <a:ea typeface="Raleway"/>
                <a:cs typeface="Raleway"/>
                <a:sym typeface="Raleway"/>
              </a:rPr>
              <a:t>erard </a:t>
            </a:r>
            <a:endParaRPr sz="1800">
              <a:solidFill>
                <a:srgbClr val="0089D7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89D7"/>
                </a:solidFill>
                <a:latin typeface="Raleway"/>
                <a:ea typeface="Raleway"/>
                <a:cs typeface="Raleway"/>
                <a:sym typeface="Raleway"/>
              </a:rPr>
              <a:t>van der Schaar</a:t>
            </a:r>
            <a:endParaRPr sz="1800">
              <a:solidFill>
                <a:srgbClr val="0089D7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67" name="Google Shape;167;p22"/>
          <p:cNvPicPr preferRelativeResize="0"/>
          <p:nvPr/>
        </p:nvPicPr>
        <p:blipFill rotWithShape="1">
          <a:blip r:embed="rId3">
            <a:alphaModFix/>
          </a:blip>
          <a:srcRect l="31666" t="12817" r="50350" b="55218"/>
          <a:stretch/>
        </p:blipFill>
        <p:spPr>
          <a:xfrm>
            <a:off x="1674275" y="1363000"/>
            <a:ext cx="1644300" cy="1644300"/>
          </a:xfrm>
          <a:prstGeom prst="ellipse">
            <a:avLst/>
          </a:prstGeom>
          <a:noFill/>
          <a:ln w="19050" cap="flat" cmpd="sng">
            <a:solidFill>
              <a:srgbClr val="0089D7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68" name="Google Shape;168;p22"/>
          <p:cNvSpPr txBox="1"/>
          <p:nvPr/>
        </p:nvSpPr>
        <p:spPr>
          <a:xfrm>
            <a:off x="4654750" y="3761500"/>
            <a:ext cx="3601800" cy="11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000" i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“Competition drives us. We are always looking for new ways to innovate our energy storage solutions. Because we believe that’s the key to a sustainable future”</a:t>
            </a:r>
            <a:endParaRPr sz="1000" i="1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69" name="Google Shape;169;p22"/>
          <p:cNvPicPr preferRelativeResize="0"/>
          <p:nvPr/>
        </p:nvPicPr>
        <p:blipFill rotWithShape="1">
          <a:blip r:embed="rId3">
            <a:alphaModFix/>
          </a:blip>
          <a:srcRect l="52499" t="11858" r="29518" b="56177"/>
          <a:stretch/>
        </p:blipFill>
        <p:spPr>
          <a:xfrm>
            <a:off x="5633500" y="1363000"/>
            <a:ext cx="1644300" cy="1644300"/>
          </a:xfrm>
          <a:prstGeom prst="ellipse">
            <a:avLst/>
          </a:prstGeom>
          <a:noFill/>
          <a:ln w="19050" cap="flat" cmpd="sng">
            <a:solidFill>
              <a:srgbClr val="0089D7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70" name="Google Shape;170;p22"/>
          <p:cNvSpPr txBox="1"/>
          <p:nvPr/>
        </p:nvSpPr>
        <p:spPr>
          <a:xfrm>
            <a:off x="695524" y="3761500"/>
            <a:ext cx="3601800" cy="11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000" i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“MG’s outstanding performances spring from a pure passion to improve sustainable technology. Whether it’s about racing or business, nothing but the best is good enough”</a:t>
            </a:r>
            <a:endParaRPr sz="1000" i="1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71" name="Google Shape;171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7376" y="151375"/>
            <a:ext cx="278702" cy="163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6" name="Google Shape;376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38100"/>
            <a:ext cx="9144000" cy="5181600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p40"/>
          <p:cNvSpPr/>
          <p:nvPr/>
        </p:nvSpPr>
        <p:spPr>
          <a:xfrm>
            <a:off x="1638600" y="1921500"/>
            <a:ext cx="5866800" cy="1300500"/>
          </a:xfrm>
          <a:prstGeom prst="rect">
            <a:avLst/>
          </a:prstGeom>
          <a:solidFill>
            <a:srgbClr val="1A1A1A">
              <a:alpha val="550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Serieel Hybride Systemen</a:t>
            </a:r>
            <a:endParaRPr/>
          </a:p>
        </p:txBody>
      </p:sp>
      <p:sp>
        <p:nvSpPr>
          <p:cNvPr id="378" name="Google Shape;378;p40"/>
          <p:cNvSpPr txBox="1">
            <a:spLocks noGrp="1"/>
          </p:cNvSpPr>
          <p:nvPr>
            <p:ph type="title"/>
          </p:nvPr>
        </p:nvSpPr>
        <p:spPr>
          <a:xfrm>
            <a:off x="0" y="4847400"/>
            <a:ext cx="919200" cy="29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b="0"/>
              <a:t>PowerCat</a:t>
            </a:r>
            <a:endParaRPr sz="600" b="0">
              <a:solidFill>
                <a:schemeClr val="lt1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3" name="Google Shape;383;p41"/>
          <p:cNvPicPr preferRelativeResize="0"/>
          <p:nvPr/>
        </p:nvPicPr>
        <p:blipFill rotWithShape="1">
          <a:blip r:embed="rId3">
            <a:alphaModFix/>
          </a:blip>
          <a:srcRect t="15626"/>
          <a:stretch/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p41"/>
          <p:cNvSpPr/>
          <p:nvPr/>
        </p:nvSpPr>
        <p:spPr>
          <a:xfrm>
            <a:off x="1638600" y="1921500"/>
            <a:ext cx="5866800" cy="1300500"/>
          </a:xfrm>
          <a:prstGeom prst="rect">
            <a:avLst/>
          </a:prstGeom>
          <a:solidFill>
            <a:srgbClr val="1A1A1A">
              <a:alpha val="550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Parallel Hybride Systemen</a:t>
            </a:r>
            <a:endParaRPr/>
          </a:p>
        </p:txBody>
      </p:sp>
      <p:sp>
        <p:nvSpPr>
          <p:cNvPr id="385" name="Google Shape;385;p41"/>
          <p:cNvSpPr txBox="1">
            <a:spLocks noGrp="1"/>
          </p:cNvSpPr>
          <p:nvPr>
            <p:ph type="title"/>
          </p:nvPr>
        </p:nvSpPr>
        <p:spPr>
          <a:xfrm>
            <a:off x="0" y="4847400"/>
            <a:ext cx="919200" cy="29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b="0"/>
              <a:t>Beneteau Yachts</a:t>
            </a:r>
            <a:endParaRPr sz="600" b="0">
              <a:solidFill>
                <a:schemeClr val="lt1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0" name="Google Shape;390;p42"/>
          <p:cNvPicPr preferRelativeResize="0"/>
          <p:nvPr/>
        </p:nvPicPr>
        <p:blipFill rotWithShape="1">
          <a:blip r:embed="rId3">
            <a:alphaModFix/>
          </a:blip>
          <a:srcRect b="517"/>
          <a:stretch/>
        </p:blipFill>
        <p:spPr>
          <a:xfrm>
            <a:off x="0" y="0"/>
            <a:ext cx="919117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1" name="Google Shape;391;p42"/>
          <p:cNvPicPr preferRelativeResize="0"/>
          <p:nvPr/>
        </p:nvPicPr>
        <p:blipFill rotWithShape="1">
          <a:blip r:embed="rId4">
            <a:alphaModFix/>
          </a:blip>
          <a:srcRect l="5037" r="8103"/>
          <a:stretch/>
        </p:blipFill>
        <p:spPr>
          <a:xfrm>
            <a:off x="0" y="0"/>
            <a:ext cx="9191174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p42"/>
          <p:cNvSpPr/>
          <p:nvPr/>
        </p:nvSpPr>
        <p:spPr>
          <a:xfrm>
            <a:off x="1638600" y="1921500"/>
            <a:ext cx="5866800" cy="1300500"/>
          </a:xfrm>
          <a:prstGeom prst="rect">
            <a:avLst/>
          </a:prstGeom>
          <a:solidFill>
            <a:srgbClr val="1A1A1A">
              <a:alpha val="550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Dynamo Oplossingen </a:t>
            </a:r>
            <a:br>
              <a:rPr lang="en-GB" sz="26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lang="en-GB" sz="26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(Fast Charging)</a:t>
            </a:r>
            <a:endParaRPr/>
          </a:p>
        </p:txBody>
      </p:sp>
      <p:sp>
        <p:nvSpPr>
          <p:cNvPr id="393" name="Google Shape;393;p42"/>
          <p:cNvSpPr txBox="1">
            <a:spLocks noGrp="1"/>
          </p:cNvSpPr>
          <p:nvPr>
            <p:ph type="title"/>
          </p:nvPr>
        </p:nvSpPr>
        <p:spPr>
          <a:xfrm>
            <a:off x="0" y="4847400"/>
            <a:ext cx="919200" cy="29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b="0"/>
              <a:t>Wajer Yachts</a:t>
            </a:r>
            <a:endParaRPr sz="600" b="0">
              <a:solidFill>
                <a:schemeClr val="lt1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8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80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43"/>
          <p:cNvSpPr txBox="1"/>
          <p:nvPr/>
        </p:nvSpPr>
        <p:spPr>
          <a:xfrm>
            <a:off x="727800" y="1758850"/>
            <a:ext cx="6659400" cy="20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F1F0EF"/>
              </a:buClr>
              <a:buSzPts val="1400"/>
              <a:buFont typeface="Raleway"/>
              <a:buChar char="●"/>
            </a:pPr>
            <a:r>
              <a:rPr lang="en-GB" b="1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C-Rating </a:t>
            </a:r>
            <a:br>
              <a:rPr lang="en-GB" b="1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Hogere stromen (A) en toename benodigde capaciteit  (kWh)</a:t>
            </a:r>
            <a:b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</a:br>
            <a:b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</a:br>
            <a:endParaRPr>
              <a:solidFill>
                <a:srgbClr val="F1F0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F1F0EF"/>
              </a:buClr>
              <a:buSzPts val="1400"/>
              <a:buFont typeface="Raleway"/>
              <a:buChar char="●"/>
            </a:pPr>
            <a: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Vaak naar hogere </a:t>
            </a:r>
            <a:r>
              <a:rPr lang="en-GB" b="1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boordspanning </a:t>
            </a:r>
            <a: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(V)</a:t>
            </a:r>
            <a:b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</a:br>
            <a:b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</a:br>
            <a:endParaRPr>
              <a:solidFill>
                <a:srgbClr val="F1F0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>
              <a:solidFill>
                <a:srgbClr val="F1F0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>
              <a:solidFill>
                <a:srgbClr val="F1F0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99" name="Google Shape;399;p43"/>
          <p:cNvSpPr txBox="1">
            <a:spLocks noGrp="1"/>
          </p:cNvSpPr>
          <p:nvPr>
            <p:ph type="title"/>
          </p:nvPr>
        </p:nvSpPr>
        <p:spPr>
          <a:xfrm>
            <a:off x="727800" y="578100"/>
            <a:ext cx="7688400" cy="63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900" b="1">
                <a:latin typeface="Raleway"/>
                <a:ea typeface="Raleway"/>
                <a:cs typeface="Raleway"/>
                <a:sym typeface="Raleway"/>
              </a:rPr>
              <a:t>Trends in de Maritieme Sector</a:t>
            </a:r>
            <a:endParaRPr sz="2700" b="1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400" name="Google Shape;400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7376" y="151375"/>
            <a:ext cx="278702" cy="163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44"/>
          <p:cNvSpPr txBox="1"/>
          <p:nvPr/>
        </p:nvSpPr>
        <p:spPr>
          <a:xfrm>
            <a:off x="727800" y="1758850"/>
            <a:ext cx="6659400" cy="20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F1F0EF"/>
              </a:buClr>
              <a:buSzPts val="1400"/>
              <a:buFont typeface="Raleway"/>
              <a:buChar char="●"/>
            </a:pPr>
            <a: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Lithium-ion is de standaard geworden voor hotel load  </a:t>
            </a:r>
            <a:b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</a:br>
            <a:endParaRPr>
              <a:solidFill>
                <a:srgbClr val="F1F0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F1F0EF"/>
              </a:buClr>
              <a:buSzPts val="1400"/>
              <a:buFont typeface="Raleway"/>
              <a:buChar char="●"/>
            </a:pPr>
            <a: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Elektrische voortstuwing </a:t>
            </a:r>
            <a:b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</a:br>
            <a:endParaRPr>
              <a:solidFill>
                <a:srgbClr val="F1F0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F1F0EF"/>
              </a:buClr>
              <a:buSzPts val="1400"/>
              <a:buFont typeface="Raleway"/>
              <a:buChar char="●"/>
            </a:pPr>
            <a: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Hybride aandrijving (serieel en parallel)</a:t>
            </a:r>
            <a:b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</a:br>
            <a:endParaRPr>
              <a:solidFill>
                <a:srgbClr val="F1F0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F1F0EF"/>
              </a:buClr>
              <a:buSzPts val="1400"/>
              <a:buFont typeface="Raleway"/>
              <a:buChar char="●"/>
            </a:pPr>
            <a: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Downsizing van generatorsets</a:t>
            </a:r>
            <a:b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</a:br>
            <a:endParaRPr>
              <a:solidFill>
                <a:srgbClr val="F1F0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F1F0EF"/>
              </a:buClr>
              <a:buSzPts val="1400"/>
              <a:buFont typeface="Raleway"/>
              <a:buChar char="●"/>
            </a:pPr>
            <a: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Toename van high power dynamo oplossingen (24V en 48V)</a:t>
            </a:r>
            <a:b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</a:br>
            <a:b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</a:br>
            <a:endParaRPr>
              <a:solidFill>
                <a:srgbClr val="F1F0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>
              <a:solidFill>
                <a:srgbClr val="F1F0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>
              <a:solidFill>
                <a:srgbClr val="F1F0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06" name="Google Shape;406;p44"/>
          <p:cNvSpPr txBox="1">
            <a:spLocks noGrp="1"/>
          </p:cNvSpPr>
          <p:nvPr>
            <p:ph type="title"/>
          </p:nvPr>
        </p:nvSpPr>
        <p:spPr>
          <a:xfrm>
            <a:off x="727800" y="578100"/>
            <a:ext cx="7688400" cy="63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900" b="1">
                <a:latin typeface="Raleway"/>
                <a:ea typeface="Raleway"/>
                <a:cs typeface="Raleway"/>
                <a:sym typeface="Raleway"/>
              </a:rPr>
              <a:t>Effecten Dalende Prijzen </a:t>
            </a:r>
            <a:endParaRPr sz="2700" b="1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407" name="Google Shape;407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7376" y="151375"/>
            <a:ext cx="278702" cy="163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45"/>
          <p:cNvSpPr txBox="1"/>
          <p:nvPr/>
        </p:nvSpPr>
        <p:spPr>
          <a:xfrm>
            <a:off x="732700" y="565600"/>
            <a:ext cx="7655100" cy="9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C-rating  =</a:t>
            </a:r>
            <a:endParaRPr sz="3600" b="1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13" name="Google Shape;413;p45"/>
          <p:cNvSpPr txBox="1"/>
          <p:nvPr/>
        </p:nvSpPr>
        <p:spPr>
          <a:xfrm>
            <a:off x="1750025" y="385000"/>
            <a:ext cx="3848700" cy="13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900" b="1">
                <a:solidFill>
                  <a:srgbClr val="0089D7"/>
                </a:solidFill>
                <a:latin typeface="Raleway"/>
                <a:ea typeface="Raleway"/>
                <a:cs typeface="Raleway"/>
                <a:sym typeface="Raleway"/>
              </a:rPr>
              <a:t>kW</a:t>
            </a:r>
            <a:br>
              <a:rPr lang="en-GB" sz="5700" b="1">
                <a:solidFill>
                  <a:srgbClr val="0089D7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lang="en-GB" sz="1200">
                <a:solidFill>
                  <a:schemeClr val="lt1"/>
                </a:solidFill>
                <a:latin typeface="Raleway Light"/>
                <a:ea typeface="Raleway Light"/>
                <a:cs typeface="Raleway Light"/>
                <a:sym typeface="Raleway Light"/>
              </a:rPr>
              <a:t>Vermogen</a:t>
            </a:r>
            <a:br>
              <a:rPr lang="en-GB" sz="5700" b="1">
                <a:solidFill>
                  <a:srgbClr val="0089D7"/>
                </a:solidFill>
                <a:latin typeface="Raleway"/>
                <a:ea typeface="Raleway"/>
                <a:cs typeface="Raleway"/>
                <a:sym typeface="Raleway"/>
              </a:rPr>
            </a:br>
            <a:br>
              <a:rPr lang="en-GB" sz="3900" b="1">
                <a:solidFill>
                  <a:srgbClr val="0089D7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lang="en-GB" sz="3900" b="1">
                <a:solidFill>
                  <a:srgbClr val="0089D7"/>
                </a:solidFill>
                <a:latin typeface="Raleway"/>
                <a:ea typeface="Raleway"/>
                <a:cs typeface="Raleway"/>
                <a:sym typeface="Raleway"/>
              </a:rPr>
              <a:t>kWh</a:t>
            </a:r>
            <a:endParaRPr sz="3900" b="1">
              <a:solidFill>
                <a:srgbClr val="0089D7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  <a:latin typeface="Raleway Light"/>
                <a:ea typeface="Raleway Light"/>
                <a:cs typeface="Raleway Light"/>
                <a:sym typeface="Raleway Light"/>
              </a:rPr>
              <a:t>Capaciteit</a:t>
            </a:r>
            <a:endParaRPr sz="1000">
              <a:solidFill>
                <a:srgbClr val="FFFFFF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cxnSp>
        <p:nvCxnSpPr>
          <p:cNvPr id="414" name="Google Shape;414;p45"/>
          <p:cNvCxnSpPr/>
          <p:nvPr/>
        </p:nvCxnSpPr>
        <p:spPr>
          <a:xfrm>
            <a:off x="3275025" y="971886"/>
            <a:ext cx="689400" cy="0"/>
          </a:xfrm>
          <a:prstGeom prst="straightConnector1">
            <a:avLst/>
          </a:prstGeom>
          <a:noFill/>
          <a:ln w="19050" cap="flat" cmpd="sng">
            <a:solidFill>
              <a:srgbClr val="0089D7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415" name="Google Shape;415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24475" y="1970500"/>
            <a:ext cx="4086300" cy="1964700"/>
          </a:xfrm>
          <a:prstGeom prst="roundRect">
            <a:avLst>
              <a:gd name="adj" fmla="val 6388"/>
            </a:avLst>
          </a:prstGeom>
          <a:noFill/>
          <a:ln>
            <a:noFill/>
          </a:ln>
        </p:spPr>
      </p:pic>
      <p:pic>
        <p:nvPicPr>
          <p:cNvPr id="416" name="Google Shape;416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7793" y="1970500"/>
            <a:ext cx="3542100" cy="1964700"/>
          </a:xfrm>
          <a:prstGeom prst="roundRect">
            <a:avLst>
              <a:gd name="adj" fmla="val 7775"/>
            </a:avLst>
          </a:prstGeom>
          <a:noFill/>
          <a:ln>
            <a:noFill/>
          </a:ln>
        </p:spPr>
      </p:pic>
      <p:sp>
        <p:nvSpPr>
          <p:cNvPr id="417" name="Google Shape;417;p45"/>
          <p:cNvSpPr txBox="1"/>
          <p:nvPr/>
        </p:nvSpPr>
        <p:spPr>
          <a:xfrm>
            <a:off x="651600" y="3968650"/>
            <a:ext cx="21024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GB" b="1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Hotel Load</a:t>
            </a:r>
            <a:b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Relatief lage C-Rating</a:t>
            </a:r>
            <a:endParaRPr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18" name="Google Shape;418;p45"/>
          <p:cNvSpPr txBox="1"/>
          <p:nvPr/>
        </p:nvSpPr>
        <p:spPr>
          <a:xfrm>
            <a:off x="4690200" y="3968650"/>
            <a:ext cx="21024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GB" b="1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(Semi) Planerend</a:t>
            </a:r>
            <a:br>
              <a:rPr lang="en-GB" b="1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Relatief hoge C-Rating</a:t>
            </a:r>
            <a:endParaRPr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419" name="Google Shape;419;p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7376" y="151375"/>
            <a:ext cx="278702" cy="163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46"/>
          <p:cNvSpPr txBox="1">
            <a:spLocks noGrp="1"/>
          </p:cNvSpPr>
          <p:nvPr>
            <p:ph type="title"/>
          </p:nvPr>
        </p:nvSpPr>
        <p:spPr>
          <a:xfrm>
            <a:off x="53775" y="547200"/>
            <a:ext cx="2650500" cy="61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89D7"/>
                </a:solidFill>
              </a:rPr>
              <a:t>C-Rating</a:t>
            </a:r>
            <a:endParaRPr b="0"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pic>
        <p:nvPicPr>
          <p:cNvPr id="425" name="Google Shape;425;p46"/>
          <p:cNvPicPr preferRelativeResize="0"/>
          <p:nvPr/>
        </p:nvPicPr>
        <p:blipFill rotWithShape="1">
          <a:blip r:embed="rId3">
            <a:alphaModFix/>
          </a:blip>
          <a:srcRect l="22000" t="19303" r="18197" b="17469"/>
          <a:stretch/>
        </p:blipFill>
        <p:spPr>
          <a:xfrm>
            <a:off x="961050" y="3101700"/>
            <a:ext cx="1604876" cy="954450"/>
          </a:xfrm>
          <a:prstGeom prst="rect">
            <a:avLst/>
          </a:prstGeom>
          <a:noFill/>
          <a:ln>
            <a:noFill/>
          </a:ln>
        </p:spPr>
      </p:pic>
      <p:sp>
        <p:nvSpPr>
          <p:cNvPr id="426" name="Google Shape;426;p46"/>
          <p:cNvSpPr txBox="1"/>
          <p:nvPr/>
        </p:nvSpPr>
        <p:spPr>
          <a:xfrm>
            <a:off x="1430475" y="1376800"/>
            <a:ext cx="6288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chemeClr val="lt1"/>
                </a:solidFill>
                <a:latin typeface="Raleway Light"/>
                <a:ea typeface="Raleway Light"/>
                <a:cs typeface="Raleway Light"/>
                <a:sym typeface="Raleway Light"/>
              </a:rPr>
              <a:t>1C</a:t>
            </a:r>
            <a:endParaRPr sz="3000">
              <a:solidFill>
                <a:schemeClr val="lt1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427" name="Google Shape;427;p46"/>
          <p:cNvSpPr/>
          <p:nvPr/>
        </p:nvSpPr>
        <p:spPr>
          <a:xfrm rot="-5400000">
            <a:off x="1239863" y="2203700"/>
            <a:ext cx="1088100" cy="565200"/>
          </a:xfrm>
          <a:prstGeom prst="right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rgbClr val="0089D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46"/>
          <p:cNvSpPr txBox="1"/>
          <p:nvPr/>
        </p:nvSpPr>
        <p:spPr>
          <a:xfrm>
            <a:off x="897075" y="4424800"/>
            <a:ext cx="16929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lt1"/>
                </a:solidFill>
                <a:latin typeface="Raleway Light"/>
                <a:ea typeface="Raleway Light"/>
                <a:cs typeface="Raleway Light"/>
                <a:sym typeface="Raleway Light"/>
              </a:rPr>
              <a:t>5.8 kWh</a:t>
            </a:r>
            <a:endParaRPr sz="2000">
              <a:solidFill>
                <a:schemeClr val="lt1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pic>
        <p:nvPicPr>
          <p:cNvPr id="429" name="Google Shape;429;p46"/>
          <p:cNvPicPr preferRelativeResize="0"/>
          <p:nvPr/>
        </p:nvPicPr>
        <p:blipFill rotWithShape="1">
          <a:blip r:embed="rId3">
            <a:alphaModFix/>
          </a:blip>
          <a:srcRect l="22000" t="19303" r="18197" b="17469"/>
          <a:stretch/>
        </p:blipFill>
        <p:spPr>
          <a:xfrm>
            <a:off x="3475650" y="3101700"/>
            <a:ext cx="1604876" cy="954450"/>
          </a:xfrm>
          <a:prstGeom prst="rect">
            <a:avLst/>
          </a:prstGeom>
          <a:noFill/>
          <a:ln>
            <a:noFill/>
          </a:ln>
        </p:spPr>
      </p:pic>
      <p:sp>
        <p:nvSpPr>
          <p:cNvPr id="430" name="Google Shape;430;p46"/>
          <p:cNvSpPr txBox="1"/>
          <p:nvPr/>
        </p:nvSpPr>
        <p:spPr>
          <a:xfrm>
            <a:off x="3792675" y="1376800"/>
            <a:ext cx="11355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chemeClr val="lt1"/>
                </a:solidFill>
                <a:latin typeface="Raleway Light"/>
                <a:ea typeface="Raleway Light"/>
                <a:cs typeface="Raleway Light"/>
                <a:sym typeface="Raleway Light"/>
              </a:rPr>
              <a:t>0.5C</a:t>
            </a:r>
            <a:endParaRPr sz="3000">
              <a:solidFill>
                <a:schemeClr val="lt1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431" name="Google Shape;431;p46"/>
          <p:cNvSpPr/>
          <p:nvPr/>
        </p:nvSpPr>
        <p:spPr>
          <a:xfrm rot="-5400000">
            <a:off x="3754463" y="2203700"/>
            <a:ext cx="1088100" cy="565200"/>
          </a:xfrm>
          <a:prstGeom prst="right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rgbClr val="0089D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Google Shape;432;p46"/>
          <p:cNvSpPr txBox="1"/>
          <p:nvPr/>
        </p:nvSpPr>
        <p:spPr>
          <a:xfrm>
            <a:off x="3411675" y="4424800"/>
            <a:ext cx="16929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lt1"/>
                </a:solidFill>
                <a:latin typeface="Raleway Light"/>
                <a:ea typeface="Raleway Light"/>
                <a:cs typeface="Raleway Light"/>
                <a:sym typeface="Raleway Light"/>
              </a:rPr>
              <a:t>11.6 kWh</a:t>
            </a:r>
            <a:endParaRPr sz="2000">
              <a:solidFill>
                <a:schemeClr val="lt1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pic>
        <p:nvPicPr>
          <p:cNvPr id="433" name="Google Shape;433;p46"/>
          <p:cNvPicPr preferRelativeResize="0"/>
          <p:nvPr/>
        </p:nvPicPr>
        <p:blipFill rotWithShape="1">
          <a:blip r:embed="rId3">
            <a:alphaModFix/>
          </a:blip>
          <a:srcRect l="22000" t="19303" r="18197" b="17469"/>
          <a:stretch/>
        </p:blipFill>
        <p:spPr>
          <a:xfrm>
            <a:off x="6142650" y="3101700"/>
            <a:ext cx="1604876" cy="954450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p46"/>
          <p:cNvSpPr txBox="1"/>
          <p:nvPr/>
        </p:nvSpPr>
        <p:spPr>
          <a:xfrm>
            <a:off x="6307275" y="1376800"/>
            <a:ext cx="14226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chemeClr val="lt1"/>
                </a:solidFill>
                <a:latin typeface="Raleway Light"/>
                <a:ea typeface="Raleway Light"/>
                <a:cs typeface="Raleway Light"/>
                <a:sym typeface="Raleway Light"/>
              </a:rPr>
              <a:t>0.25C</a:t>
            </a:r>
            <a:endParaRPr sz="3000">
              <a:solidFill>
                <a:schemeClr val="lt1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435" name="Google Shape;435;p46"/>
          <p:cNvSpPr/>
          <p:nvPr/>
        </p:nvSpPr>
        <p:spPr>
          <a:xfrm rot="-5400000">
            <a:off x="6421463" y="2203700"/>
            <a:ext cx="1088100" cy="565200"/>
          </a:xfrm>
          <a:prstGeom prst="right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rgbClr val="0089D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46"/>
          <p:cNvSpPr txBox="1"/>
          <p:nvPr/>
        </p:nvSpPr>
        <p:spPr>
          <a:xfrm>
            <a:off x="6078675" y="4424800"/>
            <a:ext cx="16929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lt1"/>
                </a:solidFill>
                <a:latin typeface="Raleway Light"/>
                <a:ea typeface="Raleway Light"/>
                <a:cs typeface="Raleway Light"/>
                <a:sym typeface="Raleway Light"/>
              </a:rPr>
              <a:t>23.2 kWh</a:t>
            </a:r>
            <a:endParaRPr sz="2000">
              <a:solidFill>
                <a:schemeClr val="lt1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pic>
        <p:nvPicPr>
          <p:cNvPr id="437" name="Google Shape;437;p46"/>
          <p:cNvPicPr preferRelativeResize="0"/>
          <p:nvPr/>
        </p:nvPicPr>
        <p:blipFill rotWithShape="1">
          <a:blip r:embed="rId3">
            <a:alphaModFix/>
          </a:blip>
          <a:srcRect l="22000" t="19303" r="18197" b="17469"/>
          <a:stretch/>
        </p:blipFill>
        <p:spPr>
          <a:xfrm>
            <a:off x="3628050" y="3254100"/>
            <a:ext cx="1604876" cy="954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8" name="Google Shape;438;p46"/>
          <p:cNvPicPr preferRelativeResize="0"/>
          <p:nvPr/>
        </p:nvPicPr>
        <p:blipFill rotWithShape="1">
          <a:blip r:embed="rId3">
            <a:alphaModFix/>
          </a:blip>
          <a:srcRect l="22000" t="19303" r="18197" b="17469"/>
          <a:stretch/>
        </p:blipFill>
        <p:spPr>
          <a:xfrm>
            <a:off x="6295050" y="3254100"/>
            <a:ext cx="1604876" cy="954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9" name="Google Shape;439;p46"/>
          <p:cNvPicPr preferRelativeResize="0"/>
          <p:nvPr/>
        </p:nvPicPr>
        <p:blipFill rotWithShape="1">
          <a:blip r:embed="rId3">
            <a:alphaModFix/>
          </a:blip>
          <a:srcRect l="22000" t="19303" r="18197" b="17469"/>
          <a:stretch/>
        </p:blipFill>
        <p:spPr>
          <a:xfrm>
            <a:off x="6447450" y="3406500"/>
            <a:ext cx="1604876" cy="954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p46"/>
          <p:cNvPicPr preferRelativeResize="0"/>
          <p:nvPr/>
        </p:nvPicPr>
        <p:blipFill rotWithShape="1">
          <a:blip r:embed="rId3">
            <a:alphaModFix/>
          </a:blip>
          <a:srcRect l="22000" t="19303" r="18197" b="17469"/>
          <a:stretch/>
        </p:blipFill>
        <p:spPr>
          <a:xfrm>
            <a:off x="6599850" y="3558900"/>
            <a:ext cx="1604876" cy="954450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Google Shape;441;p46"/>
          <p:cNvSpPr txBox="1"/>
          <p:nvPr/>
        </p:nvSpPr>
        <p:spPr>
          <a:xfrm>
            <a:off x="2438400" y="685800"/>
            <a:ext cx="61926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>
                <a:solidFill>
                  <a:schemeClr val="lt1"/>
                </a:solidFill>
                <a:latin typeface="Raleway Light"/>
                <a:ea typeface="Raleway Light"/>
                <a:cs typeface="Raleway Light"/>
                <a:sym typeface="Raleway Light"/>
              </a:rPr>
              <a:t>voorbeeld: 6kW elektrische aandrijving</a:t>
            </a:r>
            <a:endParaRPr sz="1000"/>
          </a:p>
        </p:txBody>
      </p:sp>
      <p:pic>
        <p:nvPicPr>
          <p:cNvPr id="442" name="Google Shape;442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7376" y="151375"/>
            <a:ext cx="278702" cy="163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7" name="Google Shape;447;p47"/>
          <p:cNvPicPr preferRelativeResize="0"/>
          <p:nvPr/>
        </p:nvPicPr>
        <p:blipFill rotWithShape="1">
          <a:blip r:embed="rId3">
            <a:alphaModFix amt="11000"/>
          </a:blip>
          <a:srcRect t="21092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448" name="Google Shape;448;p47"/>
          <p:cNvSpPr txBox="1">
            <a:spLocks noGrp="1"/>
          </p:cNvSpPr>
          <p:nvPr>
            <p:ph type="title"/>
          </p:nvPr>
        </p:nvSpPr>
        <p:spPr>
          <a:xfrm>
            <a:off x="434775" y="1572875"/>
            <a:ext cx="2660400" cy="21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0">
                <a:solidFill>
                  <a:srgbClr val="0089D7"/>
                </a:solidFill>
              </a:rPr>
              <a:t>P</a:t>
            </a:r>
            <a:endParaRPr sz="7000">
              <a:solidFill>
                <a:srgbClr val="0089D7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0">
                <a:latin typeface="Raleway Light"/>
                <a:ea typeface="Raleway Light"/>
                <a:cs typeface="Raleway Light"/>
                <a:sym typeface="Raleway Light"/>
              </a:rPr>
              <a:t>Vermogen</a:t>
            </a:r>
            <a:br>
              <a:rPr lang="en-GB" sz="3000" b="0">
                <a:latin typeface="Raleway Light"/>
                <a:ea typeface="Raleway Light"/>
                <a:cs typeface="Raleway Light"/>
                <a:sym typeface="Raleway Light"/>
              </a:rPr>
            </a:br>
            <a:r>
              <a:rPr lang="en-GB" sz="1800" b="0">
                <a:latin typeface="Raleway Light"/>
                <a:ea typeface="Raleway Light"/>
                <a:cs typeface="Raleway Light"/>
                <a:sym typeface="Raleway Light"/>
              </a:rPr>
              <a:t>W, kW of MW</a:t>
            </a:r>
            <a:endParaRPr sz="1800" b="0"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449" name="Google Shape;449;p47"/>
          <p:cNvSpPr txBox="1">
            <a:spLocks noGrp="1"/>
          </p:cNvSpPr>
          <p:nvPr>
            <p:ph type="title"/>
          </p:nvPr>
        </p:nvSpPr>
        <p:spPr>
          <a:xfrm>
            <a:off x="3095175" y="1572875"/>
            <a:ext cx="2660400" cy="21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0">
                <a:solidFill>
                  <a:srgbClr val="0089D7"/>
                </a:solidFill>
              </a:rPr>
              <a:t>U</a:t>
            </a:r>
            <a:endParaRPr sz="7000">
              <a:solidFill>
                <a:srgbClr val="0089D7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0">
                <a:latin typeface="Raleway Light"/>
                <a:ea typeface="Raleway Light"/>
                <a:cs typeface="Raleway Light"/>
                <a:sym typeface="Raleway Light"/>
              </a:rPr>
              <a:t>Spanning</a:t>
            </a:r>
            <a:br>
              <a:rPr lang="en-GB" sz="3000" b="0">
                <a:latin typeface="Raleway Light"/>
                <a:ea typeface="Raleway Light"/>
                <a:cs typeface="Raleway Light"/>
                <a:sym typeface="Raleway Light"/>
              </a:rPr>
            </a:br>
            <a:r>
              <a:rPr lang="en-GB" sz="1800" b="0">
                <a:latin typeface="Raleway Light"/>
                <a:ea typeface="Raleway Light"/>
                <a:cs typeface="Raleway Light"/>
                <a:sym typeface="Raleway Light"/>
              </a:rPr>
              <a:t>V</a:t>
            </a:r>
            <a:endParaRPr sz="1800" b="0"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450" name="Google Shape;450;p47"/>
          <p:cNvSpPr txBox="1">
            <a:spLocks noGrp="1"/>
          </p:cNvSpPr>
          <p:nvPr>
            <p:ph type="title"/>
          </p:nvPr>
        </p:nvSpPr>
        <p:spPr>
          <a:xfrm>
            <a:off x="6048825" y="1572875"/>
            <a:ext cx="2660400" cy="21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0">
                <a:solidFill>
                  <a:srgbClr val="0089D7"/>
                </a:solidFill>
              </a:rPr>
              <a:t>I</a:t>
            </a:r>
            <a:endParaRPr sz="7000">
              <a:solidFill>
                <a:srgbClr val="0089D7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0">
                <a:latin typeface="Raleway Light"/>
                <a:ea typeface="Raleway Light"/>
                <a:cs typeface="Raleway Light"/>
                <a:sym typeface="Raleway Light"/>
              </a:rPr>
              <a:t>Stroomsterkte</a:t>
            </a:r>
            <a:br>
              <a:rPr lang="en-GB" sz="3000" b="0">
                <a:latin typeface="Raleway Light"/>
                <a:ea typeface="Raleway Light"/>
                <a:cs typeface="Raleway Light"/>
                <a:sym typeface="Raleway Light"/>
              </a:rPr>
            </a:br>
            <a:r>
              <a:rPr lang="en-GB" sz="1800" b="0">
                <a:latin typeface="Raleway Light"/>
                <a:ea typeface="Raleway Light"/>
                <a:cs typeface="Raleway Light"/>
                <a:sym typeface="Raleway Light"/>
              </a:rPr>
              <a:t>A</a:t>
            </a:r>
            <a:endParaRPr sz="1800" b="0"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451" name="Google Shape;451;p47"/>
          <p:cNvSpPr txBox="1">
            <a:spLocks noGrp="1"/>
          </p:cNvSpPr>
          <p:nvPr>
            <p:ph type="title"/>
          </p:nvPr>
        </p:nvSpPr>
        <p:spPr>
          <a:xfrm>
            <a:off x="1799300" y="1566275"/>
            <a:ext cx="2660400" cy="21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0">
                <a:solidFill>
                  <a:srgbClr val="0089D7"/>
                </a:solidFill>
              </a:rPr>
              <a:t>=</a:t>
            </a:r>
            <a:endParaRPr sz="7000">
              <a:solidFill>
                <a:srgbClr val="0089D7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452" name="Google Shape;452;p47"/>
          <p:cNvSpPr txBox="1">
            <a:spLocks noGrp="1"/>
          </p:cNvSpPr>
          <p:nvPr>
            <p:ph type="title"/>
          </p:nvPr>
        </p:nvSpPr>
        <p:spPr>
          <a:xfrm>
            <a:off x="4466300" y="1794875"/>
            <a:ext cx="2660400" cy="83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>
                <a:solidFill>
                  <a:srgbClr val="0089D7"/>
                </a:solidFill>
              </a:rPr>
              <a:t>x</a:t>
            </a:r>
            <a:endParaRPr sz="1800" b="0"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453" name="Google Shape;453;p47"/>
          <p:cNvSpPr txBox="1"/>
          <p:nvPr/>
        </p:nvSpPr>
        <p:spPr>
          <a:xfrm>
            <a:off x="609600" y="609600"/>
            <a:ext cx="30000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chemeClr val="lt1"/>
                </a:solidFill>
                <a:latin typeface="Raleway Light"/>
                <a:ea typeface="Raleway Light"/>
                <a:cs typeface="Raleway Light"/>
                <a:sym typeface="Raleway Light"/>
              </a:rPr>
              <a:t>Vermogen:</a:t>
            </a:r>
            <a:endParaRPr/>
          </a:p>
        </p:txBody>
      </p:sp>
      <p:sp>
        <p:nvSpPr>
          <p:cNvPr id="454" name="Google Shape;454;p47"/>
          <p:cNvSpPr/>
          <p:nvPr/>
        </p:nvSpPr>
        <p:spPr>
          <a:xfrm>
            <a:off x="5707375" y="365725"/>
            <a:ext cx="1683900" cy="784800"/>
          </a:xfrm>
          <a:prstGeom prst="wedgeRectCallout">
            <a:avLst>
              <a:gd name="adj1" fmla="val 37337"/>
              <a:gd name="adj2" fmla="val 111181"/>
            </a:avLst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 b="1">
                <a:solidFill>
                  <a:schemeClr val="accent1"/>
                </a:solidFill>
                <a:latin typeface="Raleway"/>
                <a:ea typeface="Raleway"/>
                <a:cs typeface="Raleway"/>
                <a:sym typeface="Raleway"/>
              </a:rPr>
              <a:t>300A </a:t>
            </a:r>
            <a:br>
              <a:rPr lang="en-GB" sz="1900" b="1">
                <a:solidFill>
                  <a:schemeClr val="accen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lang="en-GB" sz="1900">
                <a:solidFill>
                  <a:srgbClr val="FFFFFF"/>
                </a:solidFill>
                <a:latin typeface="Raleway Light"/>
                <a:ea typeface="Raleway Light"/>
                <a:cs typeface="Raleway Light"/>
                <a:sym typeface="Raleway Light"/>
              </a:rPr>
              <a:t>regel</a:t>
            </a:r>
            <a:br>
              <a:rPr lang="en-GB" sz="1900">
                <a:solidFill>
                  <a:srgbClr val="FFFFFF"/>
                </a:solidFill>
                <a:latin typeface="Raleway Light"/>
                <a:ea typeface="Raleway Light"/>
                <a:cs typeface="Raleway Light"/>
                <a:sym typeface="Raleway Light"/>
              </a:rPr>
            </a:br>
            <a:endParaRPr sz="300" b="1">
              <a:solidFill>
                <a:schemeClr val="lt1"/>
              </a:solidFill>
            </a:endParaRPr>
          </a:p>
        </p:txBody>
      </p:sp>
      <p:pic>
        <p:nvPicPr>
          <p:cNvPr id="455" name="Google Shape;455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7376" y="151375"/>
            <a:ext cx="278702" cy="163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48"/>
          <p:cNvSpPr txBox="1"/>
          <p:nvPr/>
        </p:nvSpPr>
        <p:spPr>
          <a:xfrm>
            <a:off x="609600" y="609600"/>
            <a:ext cx="7833300" cy="40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0" b="1">
                <a:solidFill>
                  <a:srgbClr val="0089D7"/>
                </a:solidFill>
                <a:latin typeface="Raleway"/>
                <a:ea typeface="Raleway"/>
                <a:cs typeface="Raleway"/>
                <a:sym typeface="Raleway"/>
              </a:rPr>
              <a:t>300A</a:t>
            </a:r>
            <a:r>
              <a:rPr lang="en-GB" sz="3000">
                <a:solidFill>
                  <a:schemeClr val="lt1"/>
                </a:solidFill>
                <a:latin typeface="Raleway Light"/>
                <a:ea typeface="Raleway Light"/>
                <a:cs typeface="Raleway Light"/>
                <a:sym typeface="Raleway Light"/>
              </a:rPr>
              <a:t> regel:</a:t>
            </a:r>
            <a:endParaRPr sz="3000">
              <a:solidFill>
                <a:schemeClr val="lt1"/>
              </a:solidFill>
              <a:latin typeface="Raleway Light"/>
              <a:ea typeface="Raleway Light"/>
              <a:cs typeface="Raleway Light"/>
              <a:sym typeface="Raleway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Raleway Light"/>
              <a:ea typeface="Raleway Light"/>
              <a:cs typeface="Raleway Light"/>
              <a:sym typeface="Raleway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000">
                <a:solidFill>
                  <a:schemeClr val="lt1"/>
                </a:solidFill>
                <a:latin typeface="Raleway Light"/>
                <a:ea typeface="Raleway Light"/>
                <a:cs typeface="Raleway Light"/>
                <a:sym typeface="Raleway Light"/>
              </a:rPr>
              <a:t>De maximale stroom in een DC systeem </a:t>
            </a:r>
            <a:br>
              <a:rPr lang="en-GB" sz="3000">
                <a:solidFill>
                  <a:schemeClr val="lt1"/>
                </a:solidFill>
                <a:latin typeface="Raleway Light"/>
                <a:ea typeface="Raleway Light"/>
                <a:cs typeface="Raleway Light"/>
                <a:sym typeface="Raleway Light"/>
              </a:rPr>
            </a:br>
            <a:r>
              <a:rPr lang="en-GB" sz="3000">
                <a:solidFill>
                  <a:schemeClr val="lt1"/>
                </a:solidFill>
                <a:latin typeface="Raleway Light"/>
                <a:ea typeface="Raleway Light"/>
                <a:cs typeface="Raleway Light"/>
                <a:sym typeface="Raleway Light"/>
              </a:rPr>
              <a:t>is &lt; 300A.</a:t>
            </a:r>
            <a:endParaRPr sz="3000">
              <a:solidFill>
                <a:schemeClr val="lt1"/>
              </a:solidFill>
              <a:latin typeface="Raleway Light"/>
              <a:ea typeface="Raleway Light"/>
              <a:cs typeface="Raleway Light"/>
              <a:sym typeface="Raleway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000">
              <a:solidFill>
                <a:schemeClr val="lt1"/>
              </a:solidFill>
              <a:latin typeface="Raleway Light"/>
              <a:ea typeface="Raleway Light"/>
              <a:cs typeface="Raleway Light"/>
              <a:sym typeface="Raleway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000">
                <a:solidFill>
                  <a:schemeClr val="lt1"/>
                </a:solidFill>
                <a:latin typeface="Raleway Light"/>
                <a:ea typeface="Raleway Light"/>
                <a:cs typeface="Raleway Light"/>
                <a:sym typeface="Raleway Light"/>
              </a:rPr>
              <a:t>(Kabel diameters, zekeringen, efficiëntie)</a:t>
            </a:r>
            <a:endParaRPr sz="3000">
              <a:solidFill>
                <a:schemeClr val="lt1"/>
              </a:solidFill>
              <a:latin typeface="Raleway Light"/>
              <a:ea typeface="Raleway Light"/>
              <a:cs typeface="Raleway Light"/>
              <a:sym typeface="Raleway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pic>
        <p:nvPicPr>
          <p:cNvPr id="461" name="Google Shape;461;p48"/>
          <p:cNvPicPr preferRelativeResize="0"/>
          <p:nvPr/>
        </p:nvPicPr>
        <p:blipFill rotWithShape="1">
          <a:blip r:embed="rId3">
            <a:alphaModFix amt="11000"/>
          </a:blip>
          <a:srcRect t="21092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" name="Google Shape;462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7376" y="151375"/>
            <a:ext cx="278702" cy="163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49"/>
          <p:cNvSpPr/>
          <p:nvPr/>
        </p:nvSpPr>
        <p:spPr>
          <a:xfrm>
            <a:off x="6317699" y="1847455"/>
            <a:ext cx="2620800" cy="403500"/>
          </a:xfrm>
          <a:prstGeom prst="chevron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300 A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68" name="Google Shape;468;p49"/>
          <p:cNvSpPr/>
          <p:nvPr/>
        </p:nvSpPr>
        <p:spPr>
          <a:xfrm>
            <a:off x="152400" y="1342311"/>
            <a:ext cx="1349700" cy="403500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15 kW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69" name="Google Shape;469;p49"/>
          <p:cNvSpPr/>
          <p:nvPr/>
        </p:nvSpPr>
        <p:spPr>
          <a:xfrm>
            <a:off x="3172803" y="1342175"/>
            <a:ext cx="1430100" cy="403500"/>
          </a:xfrm>
          <a:prstGeom prst="chevron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48 V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70" name="Google Shape;470;p49"/>
          <p:cNvSpPr/>
          <p:nvPr/>
        </p:nvSpPr>
        <p:spPr>
          <a:xfrm>
            <a:off x="152400" y="1847600"/>
            <a:ext cx="1789800" cy="403500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30 kW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71" name="Google Shape;471;p49"/>
          <p:cNvSpPr/>
          <p:nvPr/>
        </p:nvSpPr>
        <p:spPr>
          <a:xfrm>
            <a:off x="3172800" y="1847450"/>
            <a:ext cx="1740600" cy="403500"/>
          </a:xfrm>
          <a:prstGeom prst="chevron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96 V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72" name="Google Shape;472;p49"/>
          <p:cNvSpPr/>
          <p:nvPr/>
        </p:nvSpPr>
        <p:spPr>
          <a:xfrm>
            <a:off x="6317699" y="2352735"/>
            <a:ext cx="2620800" cy="403500"/>
          </a:xfrm>
          <a:prstGeom prst="chevron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300 A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73" name="Google Shape;473;p49"/>
          <p:cNvSpPr/>
          <p:nvPr/>
        </p:nvSpPr>
        <p:spPr>
          <a:xfrm>
            <a:off x="152400" y="2352875"/>
            <a:ext cx="2395200" cy="403500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45 kW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74" name="Google Shape;474;p49"/>
          <p:cNvSpPr/>
          <p:nvPr/>
        </p:nvSpPr>
        <p:spPr>
          <a:xfrm>
            <a:off x="3172800" y="2352725"/>
            <a:ext cx="2395200" cy="403500"/>
          </a:xfrm>
          <a:prstGeom prst="chevron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144 V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75" name="Google Shape;475;p49"/>
          <p:cNvSpPr/>
          <p:nvPr/>
        </p:nvSpPr>
        <p:spPr>
          <a:xfrm>
            <a:off x="6317699" y="1342175"/>
            <a:ext cx="2620800" cy="403500"/>
          </a:xfrm>
          <a:prstGeom prst="chevron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300 A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76" name="Google Shape;476;p49"/>
          <p:cNvSpPr txBox="1">
            <a:spLocks noGrp="1"/>
          </p:cNvSpPr>
          <p:nvPr>
            <p:ph type="title"/>
          </p:nvPr>
        </p:nvSpPr>
        <p:spPr>
          <a:xfrm>
            <a:off x="-479625" y="547200"/>
            <a:ext cx="2650500" cy="61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89D7"/>
                </a:solidFill>
              </a:rPr>
              <a:t>P</a:t>
            </a:r>
            <a:endParaRPr b="0"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477" name="Google Shape;477;p49"/>
          <p:cNvSpPr txBox="1">
            <a:spLocks noGrp="1"/>
          </p:cNvSpPr>
          <p:nvPr>
            <p:ph type="title"/>
          </p:nvPr>
        </p:nvSpPr>
        <p:spPr>
          <a:xfrm>
            <a:off x="2702066" y="547200"/>
            <a:ext cx="2650500" cy="61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89D7"/>
                </a:solidFill>
              </a:rPr>
              <a:t>U</a:t>
            </a:r>
            <a:endParaRPr b="0"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478" name="Google Shape;478;p49"/>
          <p:cNvSpPr txBox="1">
            <a:spLocks noGrp="1"/>
          </p:cNvSpPr>
          <p:nvPr>
            <p:ph type="title"/>
          </p:nvPr>
        </p:nvSpPr>
        <p:spPr>
          <a:xfrm>
            <a:off x="6251457" y="547200"/>
            <a:ext cx="2650500" cy="61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89D7"/>
                </a:solidFill>
              </a:rPr>
              <a:t>I</a:t>
            </a:r>
            <a:r>
              <a:rPr lang="en-GB" sz="1600">
                <a:solidFill>
                  <a:srgbClr val="0089D7"/>
                </a:solidFill>
              </a:rPr>
              <a:t>max</a:t>
            </a:r>
            <a:endParaRPr sz="1600" b="0"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479" name="Google Shape;479;p49"/>
          <p:cNvSpPr/>
          <p:nvPr/>
        </p:nvSpPr>
        <p:spPr>
          <a:xfrm>
            <a:off x="6317699" y="2886135"/>
            <a:ext cx="2620800" cy="403500"/>
          </a:xfrm>
          <a:prstGeom prst="chevron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300 A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80" name="Google Shape;480;p49"/>
          <p:cNvSpPr/>
          <p:nvPr/>
        </p:nvSpPr>
        <p:spPr>
          <a:xfrm>
            <a:off x="152400" y="2886275"/>
            <a:ext cx="2933700" cy="403500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60 kW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81" name="Google Shape;481;p49"/>
          <p:cNvSpPr/>
          <p:nvPr/>
        </p:nvSpPr>
        <p:spPr>
          <a:xfrm>
            <a:off x="3172800" y="2886125"/>
            <a:ext cx="2985000" cy="403500"/>
          </a:xfrm>
          <a:prstGeom prst="chevron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200 V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82" name="Google Shape;482;p49"/>
          <p:cNvPicPr preferRelativeResize="0"/>
          <p:nvPr/>
        </p:nvPicPr>
        <p:blipFill rotWithShape="1">
          <a:blip r:embed="rId3">
            <a:alphaModFix/>
          </a:blip>
          <a:srcRect t="41853" b="8410"/>
          <a:stretch/>
        </p:blipFill>
        <p:spPr>
          <a:xfrm>
            <a:off x="1513500" y="3012024"/>
            <a:ext cx="5713800" cy="2131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83" name="Google Shape;483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7376" y="151375"/>
            <a:ext cx="278702" cy="163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6000" y="2462300"/>
            <a:ext cx="2286000" cy="1286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3"/>
          <p:cNvPicPr preferRelativeResize="0"/>
          <p:nvPr/>
        </p:nvPicPr>
        <p:blipFill rotWithShape="1">
          <a:blip r:embed="rId4">
            <a:alphaModFix/>
          </a:blip>
          <a:srcRect t="1797"/>
          <a:stretch/>
        </p:blipFill>
        <p:spPr>
          <a:xfrm>
            <a:off x="6858000" y="2465850"/>
            <a:ext cx="2286001" cy="1283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3"/>
          <p:cNvPicPr preferRelativeResize="0"/>
          <p:nvPr/>
        </p:nvPicPr>
        <p:blipFill rotWithShape="1">
          <a:blip r:embed="rId5">
            <a:alphaModFix/>
          </a:blip>
          <a:srcRect t="15719" b="-8"/>
          <a:stretch/>
        </p:blipFill>
        <p:spPr>
          <a:xfrm>
            <a:off x="4572000" y="2462299"/>
            <a:ext cx="2286000" cy="128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3"/>
          <p:cNvPicPr preferRelativeResize="0"/>
          <p:nvPr/>
        </p:nvPicPr>
        <p:blipFill rotWithShape="1">
          <a:blip r:embed="rId6">
            <a:alphaModFix/>
          </a:blip>
          <a:srcRect t="8759"/>
          <a:stretch/>
        </p:blipFill>
        <p:spPr>
          <a:xfrm>
            <a:off x="0" y="2465850"/>
            <a:ext cx="2286001" cy="128665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3"/>
          <p:cNvSpPr txBox="1">
            <a:spLocks noGrp="1"/>
          </p:cNvSpPr>
          <p:nvPr>
            <p:ph type="title"/>
          </p:nvPr>
        </p:nvSpPr>
        <p:spPr>
          <a:xfrm>
            <a:off x="721425" y="439275"/>
            <a:ext cx="7498500" cy="97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Fields of Expertise</a:t>
            </a:r>
            <a:endParaRPr sz="3100" b="0"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181" name="Google Shape;181;p23"/>
          <p:cNvSpPr txBox="1">
            <a:spLocks noGrp="1"/>
          </p:cNvSpPr>
          <p:nvPr>
            <p:ph type="title"/>
          </p:nvPr>
        </p:nvSpPr>
        <p:spPr>
          <a:xfrm>
            <a:off x="100" y="4228650"/>
            <a:ext cx="2286000" cy="4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0"/>
              <a:t>Vehicles</a:t>
            </a:r>
            <a:br>
              <a:rPr lang="en-GB" sz="2000">
                <a:solidFill>
                  <a:srgbClr val="0089D7"/>
                </a:solidFill>
              </a:rPr>
            </a:br>
            <a:r>
              <a:rPr lang="en-GB" sz="2000">
                <a:solidFill>
                  <a:srgbClr val="0089D7"/>
                </a:solidFill>
              </a:rPr>
              <a:t>12%</a:t>
            </a:r>
            <a:endParaRPr sz="100" b="0">
              <a:solidFill>
                <a:schemeClr val="lt1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182" name="Google Shape;182;p23"/>
          <p:cNvSpPr txBox="1">
            <a:spLocks noGrp="1"/>
          </p:cNvSpPr>
          <p:nvPr>
            <p:ph type="title"/>
          </p:nvPr>
        </p:nvSpPr>
        <p:spPr>
          <a:xfrm>
            <a:off x="2286000" y="4228650"/>
            <a:ext cx="2286000" cy="4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0"/>
              <a:t>Machinery</a:t>
            </a:r>
            <a:br>
              <a:rPr lang="en-GB" sz="2000">
                <a:solidFill>
                  <a:srgbClr val="0089D7"/>
                </a:solidFill>
              </a:rPr>
            </a:br>
            <a:r>
              <a:rPr lang="en-GB" sz="2000">
                <a:solidFill>
                  <a:srgbClr val="0089D7"/>
                </a:solidFill>
              </a:rPr>
              <a:t>18%</a:t>
            </a:r>
            <a:endParaRPr sz="2000">
              <a:solidFill>
                <a:srgbClr val="0089D7"/>
              </a:solidFill>
            </a:endParaRPr>
          </a:p>
        </p:txBody>
      </p:sp>
      <p:sp>
        <p:nvSpPr>
          <p:cNvPr id="183" name="Google Shape;183;p23"/>
          <p:cNvSpPr txBox="1">
            <a:spLocks noGrp="1"/>
          </p:cNvSpPr>
          <p:nvPr>
            <p:ph type="title"/>
          </p:nvPr>
        </p:nvSpPr>
        <p:spPr>
          <a:xfrm>
            <a:off x="4572000" y="4228650"/>
            <a:ext cx="2231400" cy="4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0"/>
              <a:t>Off-Grid &amp; Solar</a:t>
            </a:r>
            <a:br>
              <a:rPr lang="en-GB" sz="2000">
                <a:solidFill>
                  <a:srgbClr val="0089D7"/>
                </a:solidFill>
              </a:rPr>
            </a:br>
            <a:r>
              <a:rPr lang="en-GB" sz="2000">
                <a:solidFill>
                  <a:srgbClr val="0089D7"/>
                </a:solidFill>
              </a:rPr>
              <a:t>25%</a:t>
            </a:r>
            <a:endParaRPr sz="100" b="0"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184" name="Google Shape;184;p23"/>
          <p:cNvSpPr txBox="1">
            <a:spLocks noGrp="1"/>
          </p:cNvSpPr>
          <p:nvPr>
            <p:ph type="title"/>
          </p:nvPr>
        </p:nvSpPr>
        <p:spPr>
          <a:xfrm>
            <a:off x="6858000" y="4228650"/>
            <a:ext cx="2231400" cy="4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0"/>
              <a:t>Marine</a:t>
            </a:r>
            <a:br>
              <a:rPr lang="en-GB" sz="2000">
                <a:solidFill>
                  <a:srgbClr val="0089D7"/>
                </a:solidFill>
              </a:rPr>
            </a:br>
            <a:r>
              <a:rPr lang="en-GB" sz="2000">
                <a:solidFill>
                  <a:srgbClr val="0089D7"/>
                </a:solidFill>
              </a:rPr>
              <a:t>45%</a:t>
            </a:r>
            <a:endParaRPr sz="100" b="0"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cxnSp>
        <p:nvCxnSpPr>
          <p:cNvPr id="185" name="Google Shape;185;p23"/>
          <p:cNvCxnSpPr/>
          <p:nvPr/>
        </p:nvCxnSpPr>
        <p:spPr>
          <a:xfrm>
            <a:off x="-5400" y="2466900"/>
            <a:ext cx="91548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6" name="Google Shape;186;p23"/>
          <p:cNvCxnSpPr/>
          <p:nvPr/>
        </p:nvCxnSpPr>
        <p:spPr>
          <a:xfrm>
            <a:off x="-5400" y="3751800"/>
            <a:ext cx="91548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87" name="Google Shape;187;p2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87376" y="151375"/>
            <a:ext cx="278702" cy="163101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3"/>
          <p:cNvSpPr txBox="1">
            <a:spLocks noGrp="1"/>
          </p:cNvSpPr>
          <p:nvPr>
            <p:ph type="title"/>
          </p:nvPr>
        </p:nvSpPr>
        <p:spPr>
          <a:xfrm>
            <a:off x="0" y="3518625"/>
            <a:ext cx="919200" cy="29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b="0">
                <a:solidFill>
                  <a:srgbClr val="000000"/>
                </a:solidFill>
              </a:rPr>
              <a:t>Infowheels</a:t>
            </a:r>
            <a:endParaRPr sz="600" b="0">
              <a:solidFill>
                <a:srgbClr val="000000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189" name="Google Shape;189;p23"/>
          <p:cNvSpPr txBox="1">
            <a:spLocks noGrp="1"/>
          </p:cNvSpPr>
          <p:nvPr>
            <p:ph type="title"/>
          </p:nvPr>
        </p:nvSpPr>
        <p:spPr>
          <a:xfrm>
            <a:off x="2286000" y="3518625"/>
            <a:ext cx="919200" cy="29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b="0"/>
              <a:t>Fundex</a:t>
            </a:r>
            <a:endParaRPr sz="600" b="0">
              <a:solidFill>
                <a:schemeClr val="lt1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190" name="Google Shape;190;p23"/>
          <p:cNvSpPr txBox="1">
            <a:spLocks noGrp="1"/>
          </p:cNvSpPr>
          <p:nvPr>
            <p:ph type="title"/>
          </p:nvPr>
        </p:nvSpPr>
        <p:spPr>
          <a:xfrm>
            <a:off x="4572000" y="3518625"/>
            <a:ext cx="919200" cy="29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b="0"/>
              <a:t>Volta Energy</a:t>
            </a:r>
            <a:endParaRPr sz="600" b="0">
              <a:solidFill>
                <a:schemeClr val="lt1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191" name="Google Shape;191;p23"/>
          <p:cNvSpPr txBox="1">
            <a:spLocks noGrp="1"/>
          </p:cNvSpPr>
          <p:nvPr>
            <p:ph type="title"/>
          </p:nvPr>
        </p:nvSpPr>
        <p:spPr>
          <a:xfrm>
            <a:off x="6858000" y="3518625"/>
            <a:ext cx="919200" cy="29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b="0"/>
              <a:t>Wajer Yachts</a:t>
            </a:r>
            <a:endParaRPr sz="600" b="0">
              <a:solidFill>
                <a:schemeClr val="lt1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50"/>
          <p:cNvSpPr/>
          <p:nvPr/>
        </p:nvSpPr>
        <p:spPr>
          <a:xfrm>
            <a:off x="0" y="1376700"/>
            <a:ext cx="9144000" cy="3766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50"/>
          <p:cNvSpPr txBox="1">
            <a:spLocks noGrp="1"/>
          </p:cNvSpPr>
          <p:nvPr>
            <p:ph type="title"/>
          </p:nvPr>
        </p:nvSpPr>
        <p:spPr>
          <a:xfrm>
            <a:off x="727800" y="501900"/>
            <a:ext cx="7688400" cy="73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latin typeface="Raleway"/>
                <a:ea typeface="Raleway"/>
                <a:cs typeface="Raleway"/>
                <a:sym typeface="Raleway"/>
              </a:rPr>
              <a:t>LFP Batterij (LiFePO4)</a:t>
            </a:r>
            <a:endParaRPr b="1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490" name="Google Shape;490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73863" y="1461150"/>
            <a:ext cx="6396267" cy="3597900"/>
          </a:xfrm>
          <a:prstGeom prst="rect">
            <a:avLst/>
          </a:prstGeom>
          <a:noFill/>
          <a:ln>
            <a:noFill/>
          </a:ln>
        </p:spPr>
      </p:pic>
      <p:sp>
        <p:nvSpPr>
          <p:cNvPr id="491" name="Google Shape;491;p50"/>
          <p:cNvSpPr/>
          <p:nvPr/>
        </p:nvSpPr>
        <p:spPr>
          <a:xfrm>
            <a:off x="4129988" y="2601675"/>
            <a:ext cx="312900" cy="366300"/>
          </a:xfrm>
          <a:prstGeom prst="rect">
            <a:avLst/>
          </a:prstGeom>
          <a:noFill/>
          <a:ln w="76200" cap="flat" cmpd="sng">
            <a:solidFill>
              <a:srgbClr val="0089D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Google Shape;492;p50"/>
          <p:cNvSpPr/>
          <p:nvPr/>
        </p:nvSpPr>
        <p:spPr>
          <a:xfrm>
            <a:off x="1596188" y="1884100"/>
            <a:ext cx="312900" cy="366300"/>
          </a:xfrm>
          <a:prstGeom prst="rect">
            <a:avLst/>
          </a:prstGeom>
          <a:noFill/>
          <a:ln w="76200" cap="flat" cmpd="sng">
            <a:solidFill>
              <a:srgbClr val="0089D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3" name="Google Shape;493;p50"/>
          <p:cNvSpPr/>
          <p:nvPr/>
        </p:nvSpPr>
        <p:spPr>
          <a:xfrm>
            <a:off x="6342638" y="2250400"/>
            <a:ext cx="312900" cy="366300"/>
          </a:xfrm>
          <a:prstGeom prst="rect">
            <a:avLst/>
          </a:prstGeom>
          <a:noFill/>
          <a:ln w="76200" cap="flat" cmpd="sng">
            <a:solidFill>
              <a:srgbClr val="0089D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4" name="Google Shape;494;p50"/>
          <p:cNvSpPr/>
          <p:nvPr/>
        </p:nvSpPr>
        <p:spPr>
          <a:xfrm>
            <a:off x="6655538" y="1884100"/>
            <a:ext cx="312900" cy="366300"/>
          </a:xfrm>
          <a:prstGeom prst="rect">
            <a:avLst/>
          </a:prstGeom>
          <a:noFill/>
          <a:ln w="76200" cap="flat" cmpd="sng">
            <a:solidFill>
              <a:srgbClr val="0089D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95" name="Google Shape;495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7376" y="151375"/>
            <a:ext cx="278702" cy="163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51"/>
          <p:cNvSpPr/>
          <p:nvPr/>
        </p:nvSpPr>
        <p:spPr>
          <a:xfrm>
            <a:off x="0" y="1376700"/>
            <a:ext cx="9144000" cy="3766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F1F0EF"/>
              </a:buClr>
              <a:buSzPts val="1400"/>
              <a:buFont typeface="Raleway"/>
              <a:buChar char="●"/>
            </a:pPr>
            <a:r>
              <a:rPr lang="en-GB" sz="1200" i="1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Bron: Evlithium</a:t>
            </a:r>
            <a:endParaRPr/>
          </a:p>
        </p:txBody>
      </p:sp>
      <p:sp>
        <p:nvSpPr>
          <p:cNvPr id="501" name="Google Shape;501;p51"/>
          <p:cNvSpPr txBox="1">
            <a:spLocks noGrp="1"/>
          </p:cNvSpPr>
          <p:nvPr>
            <p:ph type="title"/>
          </p:nvPr>
        </p:nvSpPr>
        <p:spPr>
          <a:xfrm>
            <a:off x="727800" y="501900"/>
            <a:ext cx="7688400" cy="73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latin typeface="Raleway"/>
                <a:ea typeface="Raleway"/>
                <a:cs typeface="Raleway"/>
                <a:sym typeface="Raleway"/>
              </a:rPr>
              <a:t>Natrium Batterijen</a:t>
            </a:r>
            <a:endParaRPr b="1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502" name="Google Shape;502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7376" y="151375"/>
            <a:ext cx="278702" cy="163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03" name="Google Shape;503;p51"/>
          <p:cNvPicPr preferRelativeResize="0"/>
          <p:nvPr/>
        </p:nvPicPr>
        <p:blipFill rotWithShape="1">
          <a:blip r:embed="rId4">
            <a:alphaModFix/>
          </a:blip>
          <a:srcRect t="15473" b="25713"/>
          <a:stretch/>
        </p:blipFill>
        <p:spPr>
          <a:xfrm>
            <a:off x="247650" y="1641250"/>
            <a:ext cx="8686800" cy="2673575"/>
          </a:xfrm>
          <a:prstGeom prst="rect">
            <a:avLst/>
          </a:prstGeom>
          <a:noFill/>
          <a:ln>
            <a:noFill/>
          </a:ln>
        </p:spPr>
      </p:pic>
      <p:sp>
        <p:nvSpPr>
          <p:cNvPr id="504" name="Google Shape;504;p51"/>
          <p:cNvSpPr txBox="1"/>
          <p:nvPr/>
        </p:nvSpPr>
        <p:spPr>
          <a:xfrm>
            <a:off x="727800" y="4502050"/>
            <a:ext cx="6659400" cy="4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i="1">
                <a:solidFill>
                  <a:schemeClr val="dk1"/>
                </a:solidFill>
                <a:highlight>
                  <a:schemeClr val="lt1"/>
                </a:highlight>
                <a:latin typeface="Raleway"/>
                <a:ea typeface="Raleway"/>
                <a:cs typeface="Raleway"/>
                <a:sym typeface="Raleway"/>
              </a:rPr>
              <a:t>Bron: ACS Publications</a:t>
            </a:r>
            <a:endParaRPr>
              <a:solidFill>
                <a:srgbClr val="F1F0EF"/>
              </a:solidFill>
              <a:highlight>
                <a:schemeClr val="dk1"/>
              </a:highlight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br>
              <a:rPr lang="en-GB">
                <a:solidFill>
                  <a:srgbClr val="F1F0EF"/>
                </a:solidFill>
                <a:highlight>
                  <a:schemeClr val="dk1"/>
                </a:highlight>
                <a:latin typeface="Raleway"/>
                <a:ea typeface="Raleway"/>
                <a:cs typeface="Raleway"/>
                <a:sym typeface="Raleway"/>
              </a:rPr>
            </a:br>
            <a:endParaRPr>
              <a:solidFill>
                <a:srgbClr val="F1F0EF"/>
              </a:solidFill>
              <a:highlight>
                <a:schemeClr val="dk1"/>
              </a:highlight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1F0EF"/>
                </a:solidFill>
                <a:highlight>
                  <a:schemeClr val="dk1"/>
                </a:highlight>
                <a:latin typeface="Raleway"/>
                <a:ea typeface="Raleway"/>
                <a:cs typeface="Raleway"/>
                <a:sym typeface="Raleway"/>
              </a:rPr>
              <a:t> </a:t>
            </a:r>
            <a:endParaRPr>
              <a:solidFill>
                <a:srgbClr val="F1F0EF"/>
              </a:solidFill>
              <a:highlight>
                <a:schemeClr val="dk1"/>
              </a:highlight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1F0EF"/>
                </a:solidFill>
                <a:highlight>
                  <a:schemeClr val="dk1"/>
                </a:highlight>
                <a:latin typeface="Raleway"/>
                <a:ea typeface="Raleway"/>
                <a:cs typeface="Raleway"/>
                <a:sym typeface="Raleway"/>
              </a:rPr>
              <a:t> </a:t>
            </a:r>
            <a:endParaRPr>
              <a:solidFill>
                <a:srgbClr val="F1F0EF"/>
              </a:solidFill>
              <a:highlight>
                <a:schemeClr val="dk1"/>
              </a:highlight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highlight>
                <a:schemeClr val="dk1"/>
              </a:highlight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52"/>
          <p:cNvSpPr txBox="1"/>
          <p:nvPr/>
        </p:nvSpPr>
        <p:spPr>
          <a:xfrm>
            <a:off x="727800" y="1225450"/>
            <a:ext cx="4170900" cy="20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Voordelen</a:t>
            </a:r>
            <a:endParaRPr>
              <a:solidFill>
                <a:srgbClr val="F1F0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317500" algn="l" rtl="0">
              <a:spcBef>
                <a:spcPts val="1600"/>
              </a:spcBef>
              <a:spcAft>
                <a:spcPts val="0"/>
              </a:spcAft>
              <a:buClr>
                <a:srgbClr val="F1F0EF"/>
              </a:buClr>
              <a:buSzPts val="1400"/>
              <a:buFont typeface="Raleway"/>
              <a:buChar char="●"/>
            </a:pPr>
            <a: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Grote wereldwijde natrium voorraden aanwezig en voldoende mondiale verdeling </a:t>
            </a:r>
            <a:endParaRPr>
              <a:solidFill>
                <a:srgbClr val="F1F0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F1F0EF"/>
              </a:buClr>
              <a:buSzPts val="1400"/>
              <a:buFont typeface="Raleway"/>
              <a:buChar char="●"/>
            </a:pPr>
            <a: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De kosten van natrium-ion batterijen zijn ca. 30% lager dan die van lithiumbatterijen</a:t>
            </a:r>
            <a:endParaRPr>
              <a:solidFill>
                <a:srgbClr val="F1F0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F1F0EF"/>
              </a:buClr>
              <a:buSzPts val="1400"/>
              <a:buFont typeface="Raleway"/>
              <a:buChar char="●"/>
            </a:pPr>
            <a: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Veiligheid</a:t>
            </a:r>
            <a:endParaRPr>
              <a:solidFill>
                <a:srgbClr val="F1F0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Nadelen</a:t>
            </a:r>
            <a:endParaRPr>
              <a:solidFill>
                <a:srgbClr val="F1F0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317500" algn="l" rtl="0">
              <a:spcBef>
                <a:spcPts val="1600"/>
              </a:spcBef>
              <a:spcAft>
                <a:spcPts val="0"/>
              </a:spcAft>
              <a:buClr>
                <a:srgbClr val="F1F0EF"/>
              </a:buClr>
              <a:buSzPts val="1400"/>
              <a:buFont typeface="Raleway"/>
              <a:buChar char="●"/>
            </a:pPr>
            <a: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lagere energiedichtheid</a:t>
            </a:r>
            <a:endParaRPr>
              <a:solidFill>
                <a:srgbClr val="F1F0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F1F0EF"/>
              </a:buClr>
              <a:buSzPts val="1400"/>
              <a:buFont typeface="Raleway"/>
              <a:buChar char="●"/>
            </a:pPr>
            <a: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(Nu nog) korte levensduur</a:t>
            </a:r>
            <a:endParaRPr>
              <a:solidFill>
                <a:srgbClr val="F1F0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F1F0EF"/>
              </a:buClr>
              <a:buSzPts val="1400"/>
              <a:buFont typeface="Raleway"/>
              <a:buChar char="●"/>
            </a:pPr>
            <a: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Industriële keten is (nog) niet gereed</a:t>
            </a:r>
            <a:b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</a:br>
            <a:b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lang="en-GB" sz="1200" i="1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Bron: Evlithium</a:t>
            </a:r>
            <a:endParaRPr sz="1200" i="1">
              <a:solidFill>
                <a:srgbClr val="F1F0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b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</a:br>
            <a:endParaRPr>
              <a:solidFill>
                <a:srgbClr val="F1F0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>
              <a:solidFill>
                <a:srgbClr val="F1F0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>
              <a:solidFill>
                <a:srgbClr val="F1F0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10" name="Google Shape;510;p52"/>
          <p:cNvSpPr txBox="1">
            <a:spLocks noGrp="1"/>
          </p:cNvSpPr>
          <p:nvPr>
            <p:ph type="title"/>
          </p:nvPr>
        </p:nvSpPr>
        <p:spPr>
          <a:xfrm>
            <a:off x="727800" y="578100"/>
            <a:ext cx="7688400" cy="63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900" b="1">
                <a:latin typeface="Raleway"/>
                <a:ea typeface="Raleway"/>
                <a:cs typeface="Raleway"/>
                <a:sym typeface="Raleway"/>
              </a:rPr>
              <a:t>Natrium Batterijen </a:t>
            </a:r>
            <a:endParaRPr sz="2700" b="1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511" name="Google Shape;511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55195" y="1427350"/>
            <a:ext cx="4052700" cy="2783700"/>
          </a:xfrm>
          <a:prstGeom prst="roundRect">
            <a:avLst>
              <a:gd name="adj" fmla="val 8020"/>
            </a:avLst>
          </a:prstGeom>
          <a:noFill/>
          <a:ln>
            <a:noFill/>
          </a:ln>
        </p:spPr>
      </p:pic>
      <p:pic>
        <p:nvPicPr>
          <p:cNvPr id="512" name="Google Shape;512;p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7376" y="151375"/>
            <a:ext cx="278702" cy="163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53"/>
          <p:cNvSpPr/>
          <p:nvPr/>
        </p:nvSpPr>
        <p:spPr>
          <a:xfrm>
            <a:off x="0" y="1376700"/>
            <a:ext cx="9144000" cy="3766800"/>
          </a:xfrm>
          <a:prstGeom prst="rect">
            <a:avLst/>
          </a:prstGeom>
          <a:solidFill>
            <a:srgbClr val="3E3E3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8" name="Google Shape;518;p53"/>
          <p:cNvSpPr txBox="1"/>
          <p:nvPr/>
        </p:nvSpPr>
        <p:spPr>
          <a:xfrm>
            <a:off x="1242300" y="4758600"/>
            <a:ext cx="6659400" cy="47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i="1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Bron: The Limited Factor (YouTube)</a:t>
            </a:r>
            <a:endParaRPr sz="1200" i="1">
              <a:solidFill>
                <a:srgbClr val="F1F0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0" algn="ctr" rtl="0">
              <a:spcBef>
                <a:spcPts val="1600"/>
              </a:spcBef>
              <a:spcAft>
                <a:spcPts val="0"/>
              </a:spcAft>
              <a:buNone/>
            </a:pPr>
            <a:endParaRPr sz="1200">
              <a:solidFill>
                <a:srgbClr val="F1F0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0" algn="ctr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200">
              <a:solidFill>
                <a:srgbClr val="F1F0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ctr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200">
              <a:solidFill>
                <a:srgbClr val="F1F0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19" name="Google Shape;519;p53"/>
          <p:cNvSpPr txBox="1">
            <a:spLocks noGrp="1"/>
          </p:cNvSpPr>
          <p:nvPr>
            <p:ph type="title"/>
          </p:nvPr>
        </p:nvSpPr>
        <p:spPr>
          <a:xfrm>
            <a:off x="727800" y="578100"/>
            <a:ext cx="7688400" cy="63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900" b="1">
                <a:latin typeface="Raleway"/>
                <a:ea typeface="Raleway"/>
                <a:cs typeface="Raleway"/>
                <a:sym typeface="Raleway"/>
              </a:rPr>
              <a:t>Lithium Soorten: Forecast 2030</a:t>
            </a:r>
            <a:endParaRPr sz="2700" b="1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520" name="Google Shape;520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42300" y="1376700"/>
            <a:ext cx="6659400" cy="34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1" name="Google Shape;521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7376" y="151375"/>
            <a:ext cx="278702" cy="163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54"/>
          <p:cNvSpPr txBox="1"/>
          <p:nvPr/>
        </p:nvSpPr>
        <p:spPr>
          <a:xfrm>
            <a:off x="727800" y="4502050"/>
            <a:ext cx="6659400" cy="47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i="1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Bron: RystadEnergy</a:t>
            </a:r>
            <a:endParaRPr sz="1200" i="1">
              <a:solidFill>
                <a:srgbClr val="F1F0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200">
              <a:solidFill>
                <a:srgbClr val="F1F0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200">
              <a:solidFill>
                <a:srgbClr val="F1F0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200">
              <a:solidFill>
                <a:srgbClr val="F1F0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27" name="Google Shape;527;p54"/>
          <p:cNvSpPr txBox="1">
            <a:spLocks noGrp="1"/>
          </p:cNvSpPr>
          <p:nvPr>
            <p:ph type="title"/>
          </p:nvPr>
        </p:nvSpPr>
        <p:spPr>
          <a:xfrm>
            <a:off x="727800" y="578100"/>
            <a:ext cx="7688400" cy="63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900" b="1">
                <a:latin typeface="Raleway"/>
                <a:ea typeface="Raleway"/>
                <a:cs typeface="Raleway"/>
                <a:sym typeface="Raleway"/>
              </a:rPr>
              <a:t>Lithium Soorten: Forecast 2030</a:t>
            </a:r>
            <a:endParaRPr sz="2700" b="1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528" name="Google Shape;528;p54"/>
          <p:cNvPicPr preferRelativeResize="0"/>
          <p:nvPr/>
        </p:nvPicPr>
        <p:blipFill rotWithShape="1">
          <a:blip r:embed="rId3">
            <a:alphaModFix/>
          </a:blip>
          <a:srcRect l="386" t="923" r="574" b="874"/>
          <a:stretch/>
        </p:blipFill>
        <p:spPr>
          <a:xfrm>
            <a:off x="493700" y="1413050"/>
            <a:ext cx="8089200" cy="3039000"/>
          </a:xfrm>
          <a:prstGeom prst="roundRect">
            <a:avLst>
              <a:gd name="adj" fmla="val 1150"/>
            </a:avLst>
          </a:prstGeom>
          <a:noFill/>
          <a:ln>
            <a:noFill/>
          </a:ln>
        </p:spPr>
      </p:pic>
      <p:pic>
        <p:nvPicPr>
          <p:cNvPr id="529" name="Google Shape;529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7376" y="151375"/>
            <a:ext cx="278702" cy="163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55"/>
          <p:cNvSpPr txBox="1"/>
          <p:nvPr/>
        </p:nvSpPr>
        <p:spPr>
          <a:xfrm>
            <a:off x="727800" y="1377850"/>
            <a:ext cx="6659400" cy="20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Sneller laden en ontladen</a:t>
            </a:r>
            <a:b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Grotere range</a:t>
            </a:r>
            <a:b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Lichter en veilig </a:t>
            </a:r>
            <a:b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</a:br>
            <a:b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Uitdagingen</a:t>
            </a:r>
            <a:endParaRPr>
              <a:solidFill>
                <a:srgbClr val="F1F0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317500" algn="l" rtl="0">
              <a:spcBef>
                <a:spcPts val="1600"/>
              </a:spcBef>
              <a:spcAft>
                <a:spcPts val="0"/>
              </a:spcAft>
              <a:buClr>
                <a:srgbClr val="F1F0EF"/>
              </a:buClr>
              <a:buSzPts val="1400"/>
              <a:buFont typeface="Raleway"/>
              <a:buChar char="●"/>
            </a:pPr>
            <a: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Hoge productiekosten =&gt; hoge cel prijs</a:t>
            </a:r>
            <a:endParaRPr>
              <a:solidFill>
                <a:srgbClr val="F1F0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F1F0EF"/>
              </a:buClr>
              <a:buSzPts val="1400"/>
              <a:buFont typeface="Raleway"/>
              <a:buChar char="●"/>
            </a:pPr>
            <a: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Levensduur (cycli)</a:t>
            </a:r>
            <a:endParaRPr>
              <a:solidFill>
                <a:srgbClr val="F1F0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F1F0EF"/>
              </a:buClr>
              <a:buSzPts val="1400"/>
              <a:buFont typeface="Raleway"/>
              <a:buChar char="●"/>
            </a:pPr>
            <a: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Uitzetten en krimpen van materialen</a:t>
            </a:r>
            <a:endParaRPr>
              <a:solidFill>
                <a:srgbClr val="F1F0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F1F0EF"/>
              </a:buClr>
              <a:buSzPts val="1400"/>
              <a:buFont typeface="Raleway"/>
              <a:buChar char="●"/>
            </a:pPr>
            <a: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Dendriet vorming</a:t>
            </a:r>
            <a:b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</a:br>
            <a:b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Eerste wereldwijde spelers: Toyota en Nio</a:t>
            </a:r>
            <a:b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</a:br>
            <a:b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lang="en-GB" sz="1200" i="1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Bron: Business Insider Nederland</a:t>
            </a:r>
            <a:b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</a:br>
            <a:endParaRPr>
              <a:solidFill>
                <a:srgbClr val="F1F0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b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</a:br>
            <a:endParaRPr>
              <a:solidFill>
                <a:srgbClr val="F1F0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>
              <a:solidFill>
                <a:srgbClr val="F1F0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>
              <a:solidFill>
                <a:srgbClr val="F1F0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35" name="Google Shape;535;p55"/>
          <p:cNvSpPr txBox="1">
            <a:spLocks noGrp="1"/>
          </p:cNvSpPr>
          <p:nvPr>
            <p:ph type="title"/>
          </p:nvPr>
        </p:nvSpPr>
        <p:spPr>
          <a:xfrm>
            <a:off x="727800" y="578100"/>
            <a:ext cx="7688400" cy="63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900" b="1">
                <a:latin typeface="Raleway"/>
                <a:ea typeface="Raleway"/>
                <a:cs typeface="Raleway"/>
                <a:sym typeface="Raleway"/>
              </a:rPr>
              <a:t>Solid State: De Oplossing ?</a:t>
            </a:r>
            <a:endParaRPr sz="2700" b="1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536" name="Google Shape;536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55025" y="1522350"/>
            <a:ext cx="3706200" cy="2464800"/>
          </a:xfrm>
          <a:prstGeom prst="roundRect">
            <a:avLst>
              <a:gd name="adj" fmla="val 8432"/>
            </a:avLst>
          </a:prstGeom>
          <a:noFill/>
          <a:ln>
            <a:noFill/>
          </a:ln>
        </p:spPr>
      </p:pic>
      <p:pic>
        <p:nvPicPr>
          <p:cNvPr id="537" name="Google Shape;537;p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7376" y="151375"/>
            <a:ext cx="278702" cy="163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56"/>
          <p:cNvSpPr txBox="1"/>
          <p:nvPr/>
        </p:nvSpPr>
        <p:spPr>
          <a:xfrm>
            <a:off x="773475" y="4197250"/>
            <a:ext cx="7536900" cy="7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1F0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i="1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Bron: Netbeheer Nederland</a:t>
            </a:r>
            <a:endParaRPr sz="1200">
              <a:solidFill>
                <a:srgbClr val="F1F0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43" name="Google Shape;543;p56"/>
          <p:cNvSpPr txBox="1">
            <a:spLocks noGrp="1"/>
          </p:cNvSpPr>
          <p:nvPr>
            <p:ph type="title"/>
          </p:nvPr>
        </p:nvSpPr>
        <p:spPr>
          <a:xfrm>
            <a:off x="727800" y="501900"/>
            <a:ext cx="7688400" cy="64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>
                <a:latin typeface="Raleway"/>
                <a:ea typeface="Raleway"/>
                <a:cs typeface="Raleway"/>
                <a:sym typeface="Raleway"/>
              </a:rPr>
              <a:t>Capaciteitskaart Afname Elektriciteitsnet</a:t>
            </a:r>
            <a:endParaRPr sz="3000" b="1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544" name="Google Shape;544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3475" y="1393200"/>
            <a:ext cx="2981100" cy="2651700"/>
          </a:xfrm>
          <a:prstGeom prst="roundRect">
            <a:avLst>
              <a:gd name="adj" fmla="val 6146"/>
            </a:avLst>
          </a:prstGeom>
          <a:noFill/>
          <a:ln>
            <a:noFill/>
          </a:ln>
        </p:spPr>
      </p:pic>
      <p:pic>
        <p:nvPicPr>
          <p:cNvPr id="545" name="Google Shape;545;p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06875" y="1393200"/>
            <a:ext cx="3235500" cy="2651700"/>
          </a:xfrm>
          <a:prstGeom prst="roundRect">
            <a:avLst>
              <a:gd name="adj" fmla="val 4731"/>
            </a:avLst>
          </a:prstGeom>
          <a:noFill/>
          <a:ln>
            <a:noFill/>
          </a:ln>
        </p:spPr>
      </p:pic>
      <p:pic>
        <p:nvPicPr>
          <p:cNvPr id="546" name="Google Shape;546;p5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7376" y="151375"/>
            <a:ext cx="278702" cy="163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57"/>
          <p:cNvSpPr txBox="1"/>
          <p:nvPr/>
        </p:nvSpPr>
        <p:spPr>
          <a:xfrm>
            <a:off x="849675" y="4121100"/>
            <a:ext cx="7536900" cy="7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i="1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Bron: NOS</a:t>
            </a:r>
            <a:endParaRPr sz="1200">
              <a:solidFill>
                <a:srgbClr val="F1F0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52" name="Google Shape;552;p57"/>
          <p:cNvSpPr txBox="1">
            <a:spLocks noGrp="1"/>
          </p:cNvSpPr>
          <p:nvPr>
            <p:ph type="title"/>
          </p:nvPr>
        </p:nvSpPr>
        <p:spPr>
          <a:xfrm>
            <a:off x="727800" y="578100"/>
            <a:ext cx="8077800" cy="64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>
                <a:latin typeface="Raleway"/>
                <a:ea typeface="Raleway"/>
                <a:cs typeface="Raleway"/>
                <a:sym typeface="Raleway"/>
              </a:rPr>
              <a:t>EV's Niet Opladen Tussen 16.00 en 21.00</a:t>
            </a:r>
            <a:endParaRPr sz="3000" b="1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553" name="Google Shape;553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7376" y="151375"/>
            <a:ext cx="278702" cy="163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4" name="Google Shape;554;p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2050" y="1605600"/>
            <a:ext cx="3865200" cy="2174100"/>
          </a:xfrm>
          <a:prstGeom prst="roundRect">
            <a:avLst>
              <a:gd name="adj" fmla="val 5709"/>
            </a:avLst>
          </a:prstGeom>
          <a:noFill/>
          <a:ln>
            <a:noFill/>
          </a:ln>
        </p:spPr>
      </p:pic>
      <p:pic>
        <p:nvPicPr>
          <p:cNvPr id="555" name="Google Shape;555;p5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94525" y="1605600"/>
            <a:ext cx="3952800" cy="2223600"/>
          </a:xfrm>
          <a:prstGeom prst="roundRect">
            <a:avLst>
              <a:gd name="adj" fmla="val 5637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0" name="Google Shape;560;p58"/>
          <p:cNvPicPr preferRelativeResize="0"/>
          <p:nvPr/>
        </p:nvPicPr>
        <p:blipFill rotWithShape="1">
          <a:blip r:embed="rId3">
            <a:alphaModFix/>
          </a:blip>
          <a:srcRect l="1244" b="20242"/>
          <a:stretch/>
        </p:blipFill>
        <p:spPr>
          <a:xfrm>
            <a:off x="0" y="2803000"/>
            <a:ext cx="5104149" cy="2340500"/>
          </a:xfrm>
          <a:prstGeom prst="rect">
            <a:avLst/>
          </a:prstGeom>
          <a:noFill/>
          <a:ln>
            <a:noFill/>
          </a:ln>
        </p:spPr>
      </p:pic>
      <p:sp>
        <p:nvSpPr>
          <p:cNvPr id="561" name="Google Shape;561;p58"/>
          <p:cNvSpPr txBox="1">
            <a:spLocks noGrp="1"/>
          </p:cNvSpPr>
          <p:nvPr>
            <p:ph type="title"/>
          </p:nvPr>
        </p:nvSpPr>
        <p:spPr>
          <a:xfrm>
            <a:off x="727800" y="578100"/>
            <a:ext cx="7688400" cy="73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latin typeface="Raleway"/>
                <a:ea typeface="Raleway"/>
                <a:cs typeface="Raleway"/>
                <a:sym typeface="Raleway"/>
              </a:rPr>
              <a:t>Social Media</a:t>
            </a:r>
            <a:endParaRPr b="1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562" name="Google Shape;562;p5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73313" y="1425700"/>
            <a:ext cx="1539376" cy="1539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3" name="Google Shape;563;p5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44112" y="1317000"/>
            <a:ext cx="1756774" cy="1756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4" name="Google Shape;564;p5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901000" y="2803000"/>
            <a:ext cx="4243000" cy="2340500"/>
          </a:xfrm>
          <a:prstGeom prst="rect">
            <a:avLst/>
          </a:prstGeom>
          <a:noFill/>
          <a:ln>
            <a:noFill/>
          </a:ln>
        </p:spPr>
      </p:pic>
      <p:sp>
        <p:nvSpPr>
          <p:cNvPr id="565" name="Google Shape;565;p58"/>
          <p:cNvSpPr/>
          <p:nvPr/>
        </p:nvSpPr>
        <p:spPr>
          <a:xfrm>
            <a:off x="0" y="4683625"/>
            <a:ext cx="4901100" cy="459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" name="Google Shape;566;p58"/>
          <p:cNvSpPr/>
          <p:nvPr/>
        </p:nvSpPr>
        <p:spPr>
          <a:xfrm>
            <a:off x="7980550" y="3785100"/>
            <a:ext cx="1163400" cy="205200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67" name="Google Shape;567;p5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87376" y="151375"/>
            <a:ext cx="278702" cy="163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6" name="Google Shape;196;p24"/>
          <p:cNvGraphicFramePr/>
          <p:nvPr/>
        </p:nvGraphicFramePr>
        <p:xfrm>
          <a:off x="952500" y="698800"/>
          <a:ext cx="7239000" cy="4074050"/>
        </p:xfrm>
        <a:graphic>
          <a:graphicData uri="http://schemas.openxmlformats.org/drawingml/2006/table">
            <a:tbl>
              <a:tblPr>
                <a:noFill/>
                <a:tableStyleId>{D31EA371-BFA7-4583-8FBB-73ECBCA99146}</a:tableStyleId>
              </a:tblPr>
              <a:tblGrid>
                <a:gridCol w="3619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19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370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370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97" name="Google Shape;197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7712544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4"/>
          <p:cNvSpPr/>
          <p:nvPr/>
        </p:nvSpPr>
        <p:spPr>
          <a:xfrm rot="-5400000" flipH="1">
            <a:off x="4669900" y="676450"/>
            <a:ext cx="5157300" cy="3790800"/>
          </a:xfrm>
          <a:prstGeom prst="rect">
            <a:avLst/>
          </a:prstGeom>
          <a:gradFill>
            <a:gsLst>
              <a:gs pos="0">
                <a:srgbClr val="FFFFFF">
                  <a:alpha val="0"/>
                  <a:alpha val="55060"/>
                </a:srgbClr>
              </a:gs>
              <a:gs pos="63000">
                <a:srgbClr val="000000">
                  <a:alpha val="55060"/>
                </a:srgbClr>
              </a:gs>
              <a:gs pos="100000">
                <a:schemeClr val="dk1">
                  <a:alpha val="55060"/>
                </a:schemeClr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99" name="Google Shape;199;p24"/>
          <p:cNvSpPr txBox="1"/>
          <p:nvPr/>
        </p:nvSpPr>
        <p:spPr>
          <a:xfrm flipH="1">
            <a:off x="5207775" y="737350"/>
            <a:ext cx="3417300" cy="36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6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In-House</a:t>
            </a:r>
            <a:br>
              <a:rPr lang="en-GB" sz="26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lang="en-GB" sz="2600">
                <a:solidFill>
                  <a:srgbClr val="0089D7"/>
                </a:solidFill>
                <a:latin typeface="Raleway"/>
                <a:ea typeface="Raleway"/>
                <a:cs typeface="Raleway"/>
                <a:sym typeface="Raleway"/>
              </a:rPr>
              <a:t>R&amp;D</a:t>
            </a:r>
            <a:endParaRPr>
              <a:solidFill>
                <a:srgbClr val="0089D7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6800"/>
            <a:ext cx="7712749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25"/>
          <p:cNvSpPr/>
          <p:nvPr/>
        </p:nvSpPr>
        <p:spPr>
          <a:xfrm rot="-5400000" flipH="1">
            <a:off x="3785925" y="-207650"/>
            <a:ext cx="5157300" cy="5559000"/>
          </a:xfrm>
          <a:prstGeom prst="rect">
            <a:avLst/>
          </a:prstGeom>
          <a:gradFill>
            <a:gsLst>
              <a:gs pos="0">
                <a:srgbClr val="FFFFFF">
                  <a:alpha val="0"/>
                  <a:alpha val="55060"/>
                </a:srgbClr>
              </a:gs>
              <a:gs pos="63000">
                <a:srgbClr val="000000">
                  <a:alpha val="55060"/>
                </a:srgbClr>
              </a:gs>
              <a:gs pos="100000">
                <a:schemeClr val="dk1">
                  <a:alpha val="55060"/>
                </a:schemeClr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06" name="Google Shape;206;p25"/>
          <p:cNvSpPr txBox="1"/>
          <p:nvPr/>
        </p:nvSpPr>
        <p:spPr>
          <a:xfrm flipH="1">
            <a:off x="5207775" y="737350"/>
            <a:ext cx="3417300" cy="36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6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Manufacturing </a:t>
            </a:r>
            <a:br>
              <a:rPr lang="en-GB" sz="26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lang="en-GB" sz="2600">
                <a:solidFill>
                  <a:srgbClr val="0089D7"/>
                </a:solidFill>
                <a:latin typeface="Raleway"/>
                <a:ea typeface="Raleway"/>
                <a:cs typeface="Raleway"/>
                <a:sym typeface="Raleway"/>
              </a:rPr>
              <a:t> &amp; Assembly</a:t>
            </a:r>
            <a:endParaRPr>
              <a:solidFill>
                <a:srgbClr val="0089D7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26"/>
          <p:cNvPicPr preferRelativeResize="0"/>
          <p:nvPr/>
        </p:nvPicPr>
        <p:blipFill rotWithShape="1">
          <a:blip r:embed="rId3">
            <a:alphaModFix/>
          </a:blip>
          <a:srcRect r="12648"/>
          <a:stretch/>
        </p:blipFill>
        <p:spPr>
          <a:xfrm>
            <a:off x="2406875" y="0"/>
            <a:ext cx="6737126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26"/>
          <p:cNvSpPr/>
          <p:nvPr/>
        </p:nvSpPr>
        <p:spPr>
          <a:xfrm rot="5400000">
            <a:off x="828450" y="-834800"/>
            <a:ext cx="5157300" cy="6813300"/>
          </a:xfrm>
          <a:prstGeom prst="rect">
            <a:avLst/>
          </a:prstGeom>
          <a:gradFill>
            <a:gsLst>
              <a:gs pos="0">
                <a:srgbClr val="FFFFFF">
                  <a:alpha val="0"/>
                  <a:alpha val="55060"/>
                </a:srgbClr>
              </a:gs>
              <a:gs pos="63000">
                <a:srgbClr val="000000">
                  <a:alpha val="55060"/>
                </a:srgbClr>
              </a:gs>
              <a:gs pos="100000">
                <a:schemeClr val="dk1">
                  <a:alpha val="55060"/>
                </a:schemeClr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13" name="Google Shape;213;p26"/>
          <p:cNvSpPr txBox="1"/>
          <p:nvPr/>
        </p:nvSpPr>
        <p:spPr>
          <a:xfrm>
            <a:off x="525500" y="986500"/>
            <a:ext cx="3417300" cy="31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0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Warehouses</a:t>
            </a:r>
            <a:br>
              <a:rPr lang="en-GB" sz="26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br>
              <a:rPr lang="en-GB" sz="26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lang="en-GB" sz="2400">
                <a:solidFill>
                  <a:schemeClr val="accent1"/>
                </a:solidFill>
                <a:latin typeface="Raleway"/>
                <a:ea typeface="Raleway"/>
                <a:cs typeface="Raleway"/>
                <a:sym typeface="Raleway"/>
              </a:rPr>
              <a:t>Leeuwarden</a:t>
            </a:r>
            <a:r>
              <a:rPr lang="en-GB"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br>
              <a:rPr lang="en-GB" sz="15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lang="en-GB" sz="12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(NL)</a:t>
            </a:r>
            <a:endParaRPr sz="12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500" b="1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solidFill>
                  <a:schemeClr val="accent1"/>
                </a:solidFill>
                <a:latin typeface="Raleway"/>
                <a:ea typeface="Raleway"/>
                <a:cs typeface="Raleway"/>
                <a:sym typeface="Raleway"/>
              </a:rPr>
              <a:t>Rotterdam</a:t>
            </a:r>
            <a:r>
              <a:rPr lang="en-GB"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br>
              <a:rPr lang="en-GB" sz="15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lang="en-GB" sz="12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(NL)</a:t>
            </a:r>
            <a:br>
              <a:rPr lang="en-GB" sz="15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br>
              <a:rPr lang="en-GB" sz="15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lang="en-GB" sz="2400">
                <a:solidFill>
                  <a:schemeClr val="accent1"/>
                </a:solidFill>
                <a:latin typeface="Raleway"/>
                <a:ea typeface="Raleway"/>
                <a:cs typeface="Raleway"/>
                <a:sym typeface="Raleway"/>
              </a:rPr>
              <a:t>Fort Lauderdale</a:t>
            </a:r>
            <a:r>
              <a:rPr lang="en-GB" sz="15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br>
              <a:rPr lang="en-GB" sz="15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lang="en-GB" sz="12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(USA)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7"/>
          <p:cNvSpPr txBox="1"/>
          <p:nvPr/>
        </p:nvSpPr>
        <p:spPr>
          <a:xfrm>
            <a:off x="6955775" y="1324850"/>
            <a:ext cx="2721600" cy="395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F1F0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4000" b="1">
                <a:solidFill>
                  <a:srgbClr val="0089D7"/>
                </a:solidFill>
                <a:latin typeface="Raleway"/>
                <a:ea typeface="Raleway"/>
                <a:cs typeface="Raleway"/>
                <a:sym typeface="Raleway"/>
              </a:rPr>
              <a:t>+ 150</a:t>
            </a:r>
            <a:r>
              <a:rPr lang="en-GB" sz="4000" b="1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br>
              <a:rPr lang="en-GB" b="1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Dealers and System Integrators</a:t>
            </a:r>
            <a:endParaRPr>
              <a:solidFill>
                <a:srgbClr val="F1F0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4000" b="1">
                <a:solidFill>
                  <a:srgbClr val="0089D7"/>
                </a:solidFill>
                <a:latin typeface="Raleway"/>
                <a:ea typeface="Raleway"/>
                <a:cs typeface="Raleway"/>
                <a:sym typeface="Raleway"/>
              </a:rPr>
              <a:t>&gt; 30</a:t>
            </a:r>
            <a:r>
              <a:rPr lang="en-GB" sz="3600" b="1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br>
              <a:rPr lang="en-GB" b="1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lang="en-GB">
                <a:solidFill>
                  <a:srgbClr val="F1F0EF"/>
                </a:solidFill>
                <a:latin typeface="Raleway"/>
                <a:ea typeface="Raleway"/>
                <a:cs typeface="Raleway"/>
                <a:sym typeface="Raleway"/>
              </a:rPr>
              <a:t>Countries</a:t>
            </a:r>
            <a:endParaRPr>
              <a:solidFill>
                <a:srgbClr val="F1F0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b="1">
              <a:solidFill>
                <a:srgbClr val="F1F0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b="1">
              <a:solidFill>
                <a:srgbClr val="F1F0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b="1">
              <a:solidFill>
                <a:srgbClr val="F1F0E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19" name="Google Shape;219;p27"/>
          <p:cNvSpPr txBox="1">
            <a:spLocks noGrp="1"/>
          </p:cNvSpPr>
          <p:nvPr>
            <p:ph type="title"/>
          </p:nvPr>
        </p:nvSpPr>
        <p:spPr>
          <a:xfrm>
            <a:off x="729450" y="7090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/>
              <a:t>MG Global Network</a:t>
            </a:r>
            <a:endParaRPr sz="2600" b="1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20" name="Google Shape;220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5725" y="1376725"/>
            <a:ext cx="5982100" cy="299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7376" y="151375"/>
            <a:ext cx="278702" cy="163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226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" y="0"/>
            <a:ext cx="9143977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28"/>
          <p:cNvSpPr txBox="1">
            <a:spLocks noGrp="1"/>
          </p:cNvSpPr>
          <p:nvPr>
            <p:ph type="title"/>
          </p:nvPr>
        </p:nvSpPr>
        <p:spPr>
          <a:xfrm>
            <a:off x="815775" y="3487275"/>
            <a:ext cx="7498500" cy="21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900">
                <a:solidFill>
                  <a:srgbClr val="0089D7"/>
                </a:solidFill>
              </a:rPr>
              <a:t>Master HV </a:t>
            </a:r>
            <a:endParaRPr sz="2900">
              <a:solidFill>
                <a:srgbClr val="0089D7"/>
              </a:solidFill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900" b="0">
                <a:latin typeface="Raleway Light"/>
                <a:ea typeface="Raleway Light"/>
                <a:cs typeface="Raleway Light"/>
                <a:sym typeface="Raleway Light"/>
              </a:rPr>
              <a:t>144V tot 900V</a:t>
            </a:r>
            <a:endParaRPr sz="1000" b="0" i="1"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228" name="Google Shape;228;p28"/>
          <p:cNvSpPr txBox="1">
            <a:spLocks noGrp="1"/>
          </p:cNvSpPr>
          <p:nvPr>
            <p:ph type="title"/>
          </p:nvPr>
        </p:nvSpPr>
        <p:spPr>
          <a:xfrm>
            <a:off x="968175" y="3487275"/>
            <a:ext cx="7498500" cy="21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900">
                <a:solidFill>
                  <a:srgbClr val="0089D7"/>
                </a:solidFill>
              </a:rPr>
              <a:t>Master LV</a:t>
            </a:r>
            <a:endParaRPr sz="2900">
              <a:solidFill>
                <a:srgbClr val="0089D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900" b="0">
                <a:latin typeface="Raleway Light"/>
                <a:ea typeface="Raleway Light"/>
                <a:cs typeface="Raleway Light"/>
                <a:sym typeface="Raleway Light"/>
              </a:rPr>
              <a:t>12V tot 96V</a:t>
            </a:r>
            <a:endParaRPr sz="1000" b="0" i="1">
              <a:latin typeface="Raleway Light"/>
              <a:ea typeface="Raleway Light"/>
              <a:cs typeface="Raleway Light"/>
              <a:sym typeface="Raleway Ligh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Google Shape;233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700034" y="-30750"/>
            <a:ext cx="9891434" cy="5174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G Energy Systems B.V.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FFFFFF"/>
      </a:lt2>
      <a:accent1>
        <a:srgbClr val="0089D7"/>
      </a:accent1>
      <a:accent2>
        <a:srgbClr val="0B3761"/>
      </a:accent2>
      <a:accent3>
        <a:srgbClr val="FFFFFF"/>
      </a:accent3>
      <a:accent4>
        <a:srgbClr val="3A3F46"/>
      </a:accent4>
      <a:accent5>
        <a:srgbClr val="2F2A25"/>
      </a:accent5>
      <a:accent6>
        <a:srgbClr val="FFFFFF"/>
      </a:accent6>
      <a:hlink>
        <a:srgbClr val="0089D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Gedaan xmlns="14933aee-a7d7-4db7-8c5a-f368d029d0f2" xsi:nil="true"/>
    <TaxCatchAll xmlns="5bda96be-0059-4bba-92e4-cbcaf675faaf" xsi:nil="true"/>
    <lcf76f155ced4ddcb4097134ff3c332f xmlns="14933aee-a7d7-4db7-8c5a-f368d029d0f2">
      <Terms xmlns="http://schemas.microsoft.com/office/infopath/2007/PartnerControls"/>
    </lcf76f155ced4ddcb4097134ff3c332f>
    <SharedWithUsers xmlns="5bda96be-0059-4bba-92e4-cbcaf675faaf">
      <UserInfo>
        <DisplayName>Jeroen van den Heuvel</DisplayName>
        <AccountId>13</AccountId>
        <AccountType/>
      </UserInfo>
      <UserInfo>
        <DisplayName>Michael Steenhoff</DisplayName>
        <AccountId>35</AccountId>
        <AccountType/>
      </UserInfo>
      <UserInfo>
        <DisplayName>Liane Jansen</DisplayName>
        <AccountId>15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B78942B533B6040B2288AC431BE9295" ma:contentTypeVersion="19" ma:contentTypeDescription="Een nieuw document maken." ma:contentTypeScope="" ma:versionID="5aeee1bf2ed33a0508e6df0b590c965c">
  <xsd:schema xmlns:xsd="http://www.w3.org/2001/XMLSchema" xmlns:xs="http://www.w3.org/2001/XMLSchema" xmlns:p="http://schemas.microsoft.com/office/2006/metadata/properties" xmlns:ns2="14933aee-a7d7-4db7-8c5a-f368d029d0f2" xmlns:ns3="5bda96be-0059-4bba-92e4-cbcaf675faaf" targetNamespace="http://schemas.microsoft.com/office/2006/metadata/properties" ma:root="true" ma:fieldsID="f7047273ddea8afe3879f20ba3cb5fd0" ns2:_="" ns3:_="">
    <xsd:import namespace="14933aee-a7d7-4db7-8c5a-f368d029d0f2"/>
    <xsd:import namespace="5bda96be-0059-4bba-92e4-cbcaf675fa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Gedaa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933aee-a7d7-4db7-8c5a-f368d029d0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Gedaan" ma:index="20" nillable="true" ma:displayName="Gedaan" ma:description="ja" ma:format="Dropdown" ma:internalName="Gedaan">
      <xsd:simpleType>
        <xsd:restriction base="dms:Text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Afbeeldingtags" ma:readOnly="false" ma:fieldId="{5cf76f15-5ced-4ddc-b409-7134ff3c332f}" ma:taxonomyMulti="true" ma:sspId="fd9ca252-22d1-499e-a988-5107a32143d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da96be-0059-4bba-92e4-cbcaf675faaf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c4fa91a4-515f-4ad3-9b65-e485b5556a62}" ma:internalName="TaxCatchAll" ma:showField="CatchAllData" ma:web="5bda96be-0059-4bba-92e4-cbcaf675fa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2AEF628-D4F1-44F2-95AD-135752E2BFB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4B91AAD-4DFD-4253-AD2F-7B0DDBA01FFC}">
  <ds:schemaRefs>
    <ds:schemaRef ds:uri="http://schemas.microsoft.com/office/2006/metadata/properties"/>
    <ds:schemaRef ds:uri="5bda96be-0059-4bba-92e4-cbcaf675faaf"/>
    <ds:schemaRef ds:uri="http://purl.org/dc/dcmitype/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14933aee-a7d7-4db7-8c5a-f368d029d0f2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B256E8A8-7AF1-475A-8A4E-654A7C828B4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4933aee-a7d7-4db7-8c5a-f368d029d0f2"/>
    <ds:schemaRef ds:uri="5bda96be-0059-4bba-92e4-cbcaf675faa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1025</Words>
  <Application>Microsoft Office PowerPoint</Application>
  <PresentationFormat>Diavoorstelling (16:9)</PresentationFormat>
  <Paragraphs>269</Paragraphs>
  <Slides>38</Slides>
  <Notes>38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38</vt:i4>
      </vt:variant>
    </vt:vector>
  </HeadingPairs>
  <TitlesOfParts>
    <vt:vector size="39" baseType="lpstr">
      <vt:lpstr>MG Energy Systems B.V.</vt:lpstr>
      <vt:lpstr>18th October 2022</vt:lpstr>
      <vt:lpstr>PowerPoint-presentatie</vt:lpstr>
      <vt:lpstr>Fields of Expertise</vt:lpstr>
      <vt:lpstr>PowerPoint-presentatie</vt:lpstr>
      <vt:lpstr>PowerPoint-presentatie</vt:lpstr>
      <vt:lpstr>PowerPoint-presentatie</vt:lpstr>
      <vt:lpstr>MG Global Network</vt:lpstr>
      <vt:lpstr>Master HV  144V tot 900V</vt:lpstr>
      <vt:lpstr>PowerPoint-presentatie</vt:lpstr>
      <vt:lpstr>PowerPoint-presentatie</vt:lpstr>
      <vt:lpstr>Ontwikkelingen in de Batterij Technologie</vt:lpstr>
      <vt:lpstr>Batterij Technologie (Maritiem)</vt:lpstr>
      <vt:lpstr>Prijzen Lithium-Ion</vt:lpstr>
      <vt:lpstr>Periodiek Stelsel: LiFePO4</vt:lpstr>
      <vt:lpstr>Kosten</vt:lpstr>
      <vt:lpstr>PowerPoint-presentatie</vt:lpstr>
      <vt:lpstr>Maritieme Toepassingen</vt:lpstr>
      <vt:lpstr>Mengi YaY Yachts</vt:lpstr>
      <vt:lpstr>VAAN Yachts</vt:lpstr>
      <vt:lpstr>PowerCat</vt:lpstr>
      <vt:lpstr>Beneteau Yachts</vt:lpstr>
      <vt:lpstr>Wajer Yachts</vt:lpstr>
      <vt:lpstr>Trends in de Maritieme Sector</vt:lpstr>
      <vt:lpstr>Effecten Dalende Prijzen </vt:lpstr>
      <vt:lpstr>PowerPoint-presentatie</vt:lpstr>
      <vt:lpstr>C-Rating</vt:lpstr>
      <vt:lpstr>P Vermogen W, kW of MW</vt:lpstr>
      <vt:lpstr>PowerPoint-presentatie</vt:lpstr>
      <vt:lpstr>P</vt:lpstr>
      <vt:lpstr>LFP Batterij (LiFePO4)</vt:lpstr>
      <vt:lpstr>Natrium Batterijen</vt:lpstr>
      <vt:lpstr>Natrium Batterijen </vt:lpstr>
      <vt:lpstr>Lithium Soorten: Forecast 2030</vt:lpstr>
      <vt:lpstr>Lithium Soorten: Forecast 2030</vt:lpstr>
      <vt:lpstr>Solid State: De Oplossing ?</vt:lpstr>
      <vt:lpstr>Capaciteitskaart Afname Elektriciteitsnet</vt:lpstr>
      <vt:lpstr>EV's Niet Opladen Tussen 16.00 en 21.00</vt:lpstr>
      <vt:lpstr>Social Media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18th October 2022</dc:title>
  <cp:lastModifiedBy>Jeroen van den Heuvel</cp:lastModifiedBy>
  <cp:revision>2</cp:revision>
  <dcterms:modified xsi:type="dcterms:W3CDTF">2024-02-29T08:58:26Z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0x0101005B78942B533B6040B2288AC431BE9295</vt:lpwstr>
  </property>
  <property fmtid="{D5CDD505-2E9C-101B-9397-08002B2CF9AE}" pid="3" name="MediaServiceImageTags">
    <vt:lpwstr/>
  </property>
</Properties>
</file>