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477" r:id="rId5"/>
    <p:sldId id="3479" r:id="rId6"/>
    <p:sldId id="3480" r:id="rId7"/>
    <p:sldId id="261" r:id="rId8"/>
    <p:sldId id="3481" r:id="rId9"/>
    <p:sldId id="263" r:id="rId10"/>
    <p:sldId id="264" r:id="rId11"/>
    <p:sldId id="265" r:id="rId12"/>
    <p:sldId id="266" r:id="rId13"/>
    <p:sldId id="267" r:id="rId14"/>
    <p:sldId id="268" r:id="rId15"/>
    <p:sldId id="3482" r:id="rId16"/>
    <p:sldId id="271" r:id="rId17"/>
    <p:sldId id="270" r:id="rId18"/>
    <p:sldId id="272" r:id="rId19"/>
    <p:sldId id="273" r:id="rId20"/>
    <p:sldId id="274" r:id="rId21"/>
    <p:sldId id="347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648D1-3ECE-0761-D032-6385EB333F68}" v="4" dt="2025-04-07T12:38:44.977"/>
    <p1510:client id="{616E9DB4-2591-4D4C-B13C-7E312019A905}" v="28" dt="2025-04-08T06:40:41.293"/>
    <p1510:client id="{CCD96E0B-2896-4E43-991A-645B5F22FAF8}" v="2" dt="2025-04-08T06:44:08.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2095C-CF35-9C46-B6E6-64B896E47203}"/>
              </a:ext>
            </a:extLst>
          </p:cNvPr>
          <p:cNvSpPr>
            <a:spLocks noGrp="1"/>
          </p:cNvSpPr>
          <p:nvPr>
            <p:ph type="ctrTitle" hasCustomPrompt="1"/>
          </p:nvPr>
        </p:nvSpPr>
        <p:spPr>
          <a:xfrm>
            <a:off x="4631630" y="3794431"/>
            <a:ext cx="6105584" cy="724453"/>
          </a:xfrm>
        </p:spPr>
        <p:txBody>
          <a:bodyPr anchor="b">
            <a:normAutofit/>
          </a:bodyPr>
          <a:lstStyle>
            <a:lvl1pPr algn="r">
              <a:defRPr sz="4000"/>
            </a:lvl1pPr>
          </a:lstStyle>
          <a:p>
            <a:r>
              <a:rPr lang="nl-NL"/>
              <a:t>TITEL PRESENTATIE</a:t>
            </a:r>
          </a:p>
        </p:txBody>
      </p:sp>
      <p:sp>
        <p:nvSpPr>
          <p:cNvPr id="3" name="Ondertitel 2">
            <a:extLst>
              <a:ext uri="{FF2B5EF4-FFF2-40B4-BE49-F238E27FC236}">
                <a16:creationId xmlns:a16="http://schemas.microsoft.com/office/drawing/2014/main" id="{8557097D-C4A7-8B43-99FD-7659F7DCBA68}"/>
              </a:ext>
            </a:extLst>
          </p:cNvPr>
          <p:cNvSpPr>
            <a:spLocks noGrp="1"/>
          </p:cNvSpPr>
          <p:nvPr>
            <p:ph type="subTitle" idx="1" hasCustomPrompt="1"/>
          </p:nvPr>
        </p:nvSpPr>
        <p:spPr>
          <a:xfrm>
            <a:off x="4615067" y="4707938"/>
            <a:ext cx="6122245" cy="415237"/>
          </a:xfrm>
        </p:spPr>
        <p:txBody>
          <a:bodyPr>
            <a:normAutofit/>
          </a:bodyPr>
          <a:lstStyle>
            <a:lvl1pPr marL="0" indent="0" algn="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0" name="Afbeelding 9" descr="Afbeelding met zitten, foto, klein, trein&#10;&#10;Automatisch gegenereerde beschrijving">
            <a:extLst>
              <a:ext uri="{FF2B5EF4-FFF2-40B4-BE49-F238E27FC236}">
                <a16:creationId xmlns:a16="http://schemas.microsoft.com/office/drawing/2014/main" id="{B17482E9-A15B-1140-AA1A-811915C61E75}"/>
              </a:ext>
            </a:extLst>
          </p:cNvPr>
          <p:cNvPicPr>
            <a:picLocks noChangeAspect="1"/>
          </p:cNvPicPr>
          <p:nvPr userDrawn="1"/>
        </p:nvPicPr>
        <p:blipFill rotWithShape="1">
          <a:blip r:embed="rId2"/>
          <a:srcRect l="1615" t="8202" r="2152" b="19999"/>
          <a:stretch/>
        </p:blipFill>
        <p:spPr>
          <a:xfrm>
            <a:off x="1337908" y="448155"/>
            <a:ext cx="10854092" cy="2892177"/>
          </a:xfrm>
          <a:prstGeom prst="rect">
            <a:avLst/>
          </a:prstGeom>
        </p:spPr>
      </p:pic>
      <p:cxnSp>
        <p:nvCxnSpPr>
          <p:cNvPr id="11" name="Rechte verbindingslijn 10">
            <a:extLst>
              <a:ext uri="{FF2B5EF4-FFF2-40B4-BE49-F238E27FC236}">
                <a16:creationId xmlns:a16="http://schemas.microsoft.com/office/drawing/2014/main" id="{31DFC6D0-2E7C-DD40-BF62-EC134DF34FE1}"/>
              </a:ext>
            </a:extLst>
          </p:cNvPr>
          <p:cNvCxnSpPr>
            <a:cxnSpLocks/>
          </p:cNvCxnSpPr>
          <p:nvPr userDrawn="1"/>
        </p:nvCxnSpPr>
        <p:spPr>
          <a:xfrm>
            <a:off x="4436893" y="0"/>
            <a:ext cx="1" cy="6858000"/>
          </a:xfrm>
          <a:prstGeom prst="line">
            <a:avLst/>
          </a:prstGeom>
          <a:ln w="3175">
            <a:solidFill>
              <a:srgbClr val="D7D8D7"/>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C5B2A9B-E052-5A41-AF47-77DB58265AF7}"/>
              </a:ext>
            </a:extLst>
          </p:cNvPr>
          <p:cNvCxnSpPr>
            <a:cxnSpLocks/>
          </p:cNvCxnSpPr>
          <p:nvPr userDrawn="1"/>
        </p:nvCxnSpPr>
        <p:spPr>
          <a:xfrm>
            <a:off x="10628245" y="0"/>
            <a:ext cx="0" cy="6858000"/>
          </a:xfrm>
          <a:prstGeom prst="line">
            <a:avLst/>
          </a:prstGeom>
          <a:ln w="3175">
            <a:solidFill>
              <a:srgbClr val="D7D8D7"/>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789EC4F6-1325-BA40-BFD3-F340060C166E}"/>
              </a:ext>
            </a:extLst>
          </p:cNvPr>
          <p:cNvCxnSpPr>
            <a:cxnSpLocks/>
          </p:cNvCxnSpPr>
          <p:nvPr userDrawn="1"/>
        </p:nvCxnSpPr>
        <p:spPr>
          <a:xfrm>
            <a:off x="7626627" y="0"/>
            <a:ext cx="0" cy="6861726"/>
          </a:xfrm>
          <a:prstGeom prst="line">
            <a:avLst/>
          </a:prstGeom>
          <a:ln w="3175">
            <a:solidFill>
              <a:srgbClr val="D7D8D7"/>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01A2E4B5-D63E-6E4D-97B3-031DAF6EBACC}"/>
              </a:ext>
            </a:extLst>
          </p:cNvPr>
          <p:cNvCxnSpPr>
            <a:cxnSpLocks/>
          </p:cNvCxnSpPr>
          <p:nvPr userDrawn="1"/>
        </p:nvCxnSpPr>
        <p:spPr>
          <a:xfrm flipH="1">
            <a:off x="1311402" y="0"/>
            <a:ext cx="26507" cy="6858000"/>
          </a:xfrm>
          <a:prstGeom prst="line">
            <a:avLst/>
          </a:prstGeom>
          <a:ln w="3175">
            <a:solidFill>
              <a:srgbClr val="D7D8D7"/>
            </a:solidFill>
          </a:ln>
        </p:spPr>
        <p:style>
          <a:lnRef idx="1">
            <a:schemeClr val="accent1"/>
          </a:lnRef>
          <a:fillRef idx="0">
            <a:schemeClr val="accent1"/>
          </a:fillRef>
          <a:effectRef idx="0">
            <a:schemeClr val="accent1"/>
          </a:effectRef>
          <a:fontRef idx="minor">
            <a:schemeClr val="tx1"/>
          </a:fontRef>
        </p:style>
      </p:cxnSp>
      <p:sp>
        <p:nvSpPr>
          <p:cNvPr id="18" name="Ondertitel 2">
            <a:extLst>
              <a:ext uri="{FF2B5EF4-FFF2-40B4-BE49-F238E27FC236}">
                <a16:creationId xmlns:a16="http://schemas.microsoft.com/office/drawing/2014/main" id="{ADC819C3-4454-CE49-B481-9D12C599D94B}"/>
              </a:ext>
            </a:extLst>
          </p:cNvPr>
          <p:cNvSpPr txBox="1">
            <a:spLocks/>
          </p:cNvSpPr>
          <p:nvPr userDrawn="1"/>
        </p:nvSpPr>
        <p:spPr>
          <a:xfrm>
            <a:off x="7954616" y="5912889"/>
            <a:ext cx="2802835" cy="496956"/>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000" spc="0" err="1">
                <a:solidFill>
                  <a:srgbClr val="A1A4A6"/>
                </a:solidFill>
              </a:rPr>
              <a:t>hiswarecron.nl</a:t>
            </a:r>
            <a:endParaRPr lang="nl-NL" sz="2000" spc="0">
              <a:solidFill>
                <a:srgbClr val="A1A4A6"/>
              </a:solidFill>
            </a:endParaRPr>
          </a:p>
        </p:txBody>
      </p:sp>
      <p:pic>
        <p:nvPicPr>
          <p:cNvPr id="24" name="Afbeelding 23">
            <a:extLst>
              <a:ext uri="{FF2B5EF4-FFF2-40B4-BE49-F238E27FC236}">
                <a16:creationId xmlns:a16="http://schemas.microsoft.com/office/drawing/2014/main" id="{85CFAAF0-8DAA-454C-82CD-A109DDA36AE0}"/>
              </a:ext>
            </a:extLst>
          </p:cNvPr>
          <p:cNvPicPr>
            <a:picLocks noChangeAspect="1"/>
          </p:cNvPicPr>
          <p:nvPr userDrawn="1"/>
        </p:nvPicPr>
        <p:blipFill>
          <a:blip r:embed="rId3"/>
          <a:stretch>
            <a:fillRect/>
          </a:stretch>
        </p:blipFill>
        <p:spPr>
          <a:xfrm>
            <a:off x="1324654" y="3794431"/>
            <a:ext cx="3098987" cy="1821177"/>
          </a:xfrm>
          <a:prstGeom prst="rect">
            <a:avLst/>
          </a:prstGeom>
        </p:spPr>
      </p:pic>
    </p:spTree>
    <p:extLst>
      <p:ext uri="{BB962C8B-B14F-4D97-AF65-F5344CB8AC3E}">
        <p14:creationId xmlns:p14="http://schemas.microsoft.com/office/powerpoint/2010/main" val="192166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B0C08-A429-E243-9850-3617408FDF24}"/>
              </a:ext>
            </a:extLst>
          </p:cNvPr>
          <p:cNvSpPr>
            <a:spLocks noGrp="1"/>
          </p:cNvSpPr>
          <p:nvPr>
            <p:ph type="title" hasCustomPrompt="1"/>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C4745CF-2677-DA4D-A0ED-9E946E21A69F}"/>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4" name="Tijdelijke aanduiding voor voettekst 3">
            <a:extLst>
              <a:ext uri="{FF2B5EF4-FFF2-40B4-BE49-F238E27FC236}">
                <a16:creationId xmlns:a16="http://schemas.microsoft.com/office/drawing/2014/main" id="{EF53C963-3511-C943-B326-5870F4750DC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9A2FD8-9330-3140-929F-203499012A25}"/>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6" name="Afbeelding 5">
            <a:extLst>
              <a:ext uri="{FF2B5EF4-FFF2-40B4-BE49-F238E27FC236}">
                <a16:creationId xmlns:a16="http://schemas.microsoft.com/office/drawing/2014/main" id="{26A1A5BD-406C-754C-BC85-FA666292CAB8}"/>
              </a:ext>
            </a:extLst>
          </p:cNvPr>
          <p:cNvPicPr>
            <a:picLocks noChangeAspect="1"/>
          </p:cNvPicPr>
          <p:nvPr userDrawn="1"/>
        </p:nvPicPr>
        <p:blipFill>
          <a:blip r:embed="rId2"/>
          <a:stretch>
            <a:fillRect/>
          </a:stretch>
        </p:blipFill>
        <p:spPr>
          <a:xfrm>
            <a:off x="0" y="5779584"/>
            <a:ext cx="12201939" cy="313253"/>
          </a:xfrm>
          <a:prstGeom prst="rect">
            <a:avLst/>
          </a:prstGeom>
        </p:spPr>
      </p:pic>
      <p:pic>
        <p:nvPicPr>
          <p:cNvPr id="7" name="Afbeelding 6">
            <a:extLst>
              <a:ext uri="{FF2B5EF4-FFF2-40B4-BE49-F238E27FC236}">
                <a16:creationId xmlns:a16="http://schemas.microsoft.com/office/drawing/2014/main" id="{01E5CE4C-0AFD-8642-BA40-6B8366D9AFCF}"/>
              </a:ext>
            </a:extLst>
          </p:cNvPr>
          <p:cNvPicPr>
            <a:picLocks noChangeAspect="1"/>
          </p:cNvPicPr>
          <p:nvPr userDrawn="1"/>
        </p:nvPicPr>
        <p:blipFill>
          <a:blip r:embed="rId3"/>
          <a:stretch>
            <a:fillRect/>
          </a:stretch>
        </p:blipFill>
        <p:spPr>
          <a:xfrm>
            <a:off x="10882048" y="518959"/>
            <a:ext cx="943504" cy="554468"/>
          </a:xfrm>
          <a:prstGeom prst="rect">
            <a:avLst/>
          </a:prstGeom>
        </p:spPr>
      </p:pic>
      <p:pic>
        <p:nvPicPr>
          <p:cNvPr id="8" name="Afbeelding 7">
            <a:extLst>
              <a:ext uri="{FF2B5EF4-FFF2-40B4-BE49-F238E27FC236}">
                <a16:creationId xmlns:a16="http://schemas.microsoft.com/office/drawing/2014/main" id="{2ACD713C-1499-1F43-B377-64F9A6B57EB1}"/>
              </a:ext>
            </a:extLst>
          </p:cNvPr>
          <p:cNvPicPr>
            <a:picLocks noChangeAspect="1"/>
          </p:cNvPicPr>
          <p:nvPr userDrawn="1"/>
        </p:nvPicPr>
        <p:blipFill>
          <a:blip r:embed="rId4"/>
          <a:stretch>
            <a:fillRect/>
          </a:stretch>
        </p:blipFill>
        <p:spPr>
          <a:xfrm>
            <a:off x="619539" y="6383335"/>
            <a:ext cx="3200400" cy="157701"/>
          </a:xfrm>
          <a:prstGeom prst="rect">
            <a:avLst/>
          </a:prstGeom>
        </p:spPr>
      </p:pic>
    </p:spTree>
    <p:extLst>
      <p:ext uri="{BB962C8B-B14F-4D97-AF65-F5344CB8AC3E}">
        <p14:creationId xmlns:p14="http://schemas.microsoft.com/office/powerpoint/2010/main" val="168835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A1710-C921-7E4E-9989-EA64BCC5B6DF}"/>
              </a:ext>
            </a:extLst>
          </p:cNvPr>
          <p:cNvSpPr>
            <a:spLocks noGrp="1"/>
          </p:cNvSpPr>
          <p:nvPr>
            <p:ph type="title" hasCustomPrompt="1"/>
          </p:nvPr>
        </p:nvSpPr>
        <p:spPr>
          <a:xfrm>
            <a:off x="1252330" y="1073427"/>
            <a:ext cx="9629718" cy="894314"/>
          </a:xfrm>
        </p:spPr>
        <p:txBody>
          <a:bodyPr anchor="b">
            <a:normAutofit/>
          </a:bodyPr>
          <a:lstStyle>
            <a:lvl1pPr>
              <a:defRPr sz="4400"/>
            </a:lvl1pPr>
          </a:lstStyle>
          <a:p>
            <a:r>
              <a:rPr lang="nl-NL"/>
              <a:t>KLIK OM STIJL TE BEWERKEN</a:t>
            </a:r>
          </a:p>
        </p:txBody>
      </p:sp>
      <p:sp>
        <p:nvSpPr>
          <p:cNvPr id="3" name="Tijdelijke aanduiding voor tekst 2">
            <a:extLst>
              <a:ext uri="{FF2B5EF4-FFF2-40B4-BE49-F238E27FC236}">
                <a16:creationId xmlns:a16="http://schemas.microsoft.com/office/drawing/2014/main" id="{FF62AC19-68F9-984C-A202-716BB25EEB2E}"/>
              </a:ext>
            </a:extLst>
          </p:cNvPr>
          <p:cNvSpPr>
            <a:spLocks noGrp="1"/>
          </p:cNvSpPr>
          <p:nvPr>
            <p:ph type="body" idx="1"/>
          </p:nvPr>
        </p:nvSpPr>
        <p:spPr>
          <a:xfrm>
            <a:off x="1252330" y="2188337"/>
            <a:ext cx="9629718" cy="588824"/>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FC4E8B-9E3D-6B45-9E6A-7EE7BE9F9E21}"/>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5" name="Tijdelijke aanduiding voor voettekst 4">
            <a:extLst>
              <a:ext uri="{FF2B5EF4-FFF2-40B4-BE49-F238E27FC236}">
                <a16:creationId xmlns:a16="http://schemas.microsoft.com/office/drawing/2014/main" id="{B79C6582-B715-B147-B978-66E3543F14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3967AA-CF81-BB4E-A95E-210CDA3D1F5C}"/>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8" name="Afbeelding 7">
            <a:extLst>
              <a:ext uri="{FF2B5EF4-FFF2-40B4-BE49-F238E27FC236}">
                <a16:creationId xmlns:a16="http://schemas.microsoft.com/office/drawing/2014/main" id="{12651896-C46D-5F44-BE75-D40267CE52EC}"/>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9" name="Afbeelding 8">
            <a:extLst>
              <a:ext uri="{FF2B5EF4-FFF2-40B4-BE49-F238E27FC236}">
                <a16:creationId xmlns:a16="http://schemas.microsoft.com/office/drawing/2014/main" id="{C79EAC65-7800-1F4B-B959-776D1219A79F}"/>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10" name="Afbeelding 9">
            <a:extLst>
              <a:ext uri="{FF2B5EF4-FFF2-40B4-BE49-F238E27FC236}">
                <a16:creationId xmlns:a16="http://schemas.microsoft.com/office/drawing/2014/main" id="{D72FF238-8CE5-824F-89EF-E695F62A7CF9}"/>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140463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96A4C-DD2E-404B-9BC8-D2F211F8CD5A}"/>
              </a:ext>
            </a:extLst>
          </p:cNvPr>
          <p:cNvSpPr>
            <a:spLocks noGrp="1"/>
          </p:cNvSpPr>
          <p:nvPr>
            <p:ph type="title" hasCustomPrompt="1"/>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B82022-45E5-8C4D-8C9F-AB910BCD481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963731-8D28-9043-BA34-220ECB9D3131}"/>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5" name="Tijdelijke aanduiding voor voettekst 4">
            <a:extLst>
              <a:ext uri="{FF2B5EF4-FFF2-40B4-BE49-F238E27FC236}">
                <a16:creationId xmlns:a16="http://schemas.microsoft.com/office/drawing/2014/main" id="{B71AE41E-8387-4B42-B01C-07B8BDAAF5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A09CDC-4D77-5B49-A9E0-4BC0D75BF9D9}"/>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8" name="Afbeelding 7">
            <a:extLst>
              <a:ext uri="{FF2B5EF4-FFF2-40B4-BE49-F238E27FC236}">
                <a16:creationId xmlns:a16="http://schemas.microsoft.com/office/drawing/2014/main" id="{A17CAAEF-1638-7645-8688-1984297F0130}"/>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9" name="Afbeelding 8">
            <a:extLst>
              <a:ext uri="{FF2B5EF4-FFF2-40B4-BE49-F238E27FC236}">
                <a16:creationId xmlns:a16="http://schemas.microsoft.com/office/drawing/2014/main" id="{84A9C0A4-4379-2048-8B05-71798E5571C5}"/>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10" name="Afbeelding 9">
            <a:extLst>
              <a:ext uri="{FF2B5EF4-FFF2-40B4-BE49-F238E27FC236}">
                <a16:creationId xmlns:a16="http://schemas.microsoft.com/office/drawing/2014/main" id="{807926DB-DD8B-A64F-AD89-8E30D43AB093}"/>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24336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727A4-D0AC-3A4F-A52A-32622BCC3046}"/>
              </a:ext>
            </a:extLst>
          </p:cNvPr>
          <p:cNvSpPr>
            <a:spLocks noGrp="1"/>
          </p:cNvSpPr>
          <p:nvPr>
            <p:ph type="title" hasCustomPrompt="1"/>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0231BE-5380-CD4F-9E15-D268D8B08A65}"/>
              </a:ext>
            </a:extLst>
          </p:cNvPr>
          <p:cNvSpPr>
            <a:spLocks noGrp="1"/>
          </p:cNvSpPr>
          <p:nvPr>
            <p:ph sz="half" idx="1"/>
          </p:nvPr>
        </p:nvSpPr>
        <p:spPr>
          <a:xfrm>
            <a:off x="1309952" y="2037521"/>
            <a:ext cx="4709848" cy="344821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88BED9-6441-054A-839E-41759F6E4BB2}"/>
              </a:ext>
            </a:extLst>
          </p:cNvPr>
          <p:cNvSpPr>
            <a:spLocks noGrp="1"/>
          </p:cNvSpPr>
          <p:nvPr>
            <p:ph sz="half" idx="2"/>
          </p:nvPr>
        </p:nvSpPr>
        <p:spPr>
          <a:xfrm>
            <a:off x="6172200" y="2037521"/>
            <a:ext cx="4709848" cy="344821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3B5887E-C8E1-7242-9DA1-E488A59C1582}"/>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6" name="Tijdelijke aanduiding voor voettekst 5">
            <a:extLst>
              <a:ext uri="{FF2B5EF4-FFF2-40B4-BE49-F238E27FC236}">
                <a16:creationId xmlns:a16="http://schemas.microsoft.com/office/drawing/2014/main" id="{498584E8-3673-C54F-941E-E1F6066B5F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DD11A3-99EE-0741-BFB4-EC704DDCDE56}"/>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9" name="Afbeelding 8">
            <a:extLst>
              <a:ext uri="{FF2B5EF4-FFF2-40B4-BE49-F238E27FC236}">
                <a16:creationId xmlns:a16="http://schemas.microsoft.com/office/drawing/2014/main" id="{B451D3F9-51BF-304F-8CED-78EEDBAC8FF3}"/>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10" name="Afbeelding 9">
            <a:extLst>
              <a:ext uri="{FF2B5EF4-FFF2-40B4-BE49-F238E27FC236}">
                <a16:creationId xmlns:a16="http://schemas.microsoft.com/office/drawing/2014/main" id="{1EFD5F5F-6361-3244-862A-141B9D7EDAE3}"/>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12" name="Afbeelding 11">
            <a:extLst>
              <a:ext uri="{FF2B5EF4-FFF2-40B4-BE49-F238E27FC236}">
                <a16:creationId xmlns:a16="http://schemas.microsoft.com/office/drawing/2014/main" id="{29E864D6-C489-424A-8E1F-0CE72EE565AE}"/>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241981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553FB-1C57-B946-930B-DA6E2A6BE35F}"/>
              </a:ext>
            </a:extLst>
          </p:cNvPr>
          <p:cNvSpPr>
            <a:spLocks noGrp="1"/>
          </p:cNvSpPr>
          <p:nvPr>
            <p:ph type="title" hasCustomPrompt="1"/>
          </p:nvPr>
        </p:nvSpPr>
        <p:spPr>
          <a:xfrm>
            <a:off x="1302026" y="1073427"/>
            <a:ext cx="9580022" cy="617261"/>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7AA8349-B2B1-0C49-A897-E7E5964350F8}"/>
              </a:ext>
            </a:extLst>
          </p:cNvPr>
          <p:cNvSpPr>
            <a:spLocks noGrp="1"/>
          </p:cNvSpPr>
          <p:nvPr>
            <p:ph type="body" idx="1"/>
          </p:nvPr>
        </p:nvSpPr>
        <p:spPr>
          <a:xfrm>
            <a:off x="1302026" y="1874835"/>
            <a:ext cx="468676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199D5E-6146-9849-931B-B96947293FBB}"/>
              </a:ext>
            </a:extLst>
          </p:cNvPr>
          <p:cNvSpPr>
            <a:spLocks noGrp="1"/>
          </p:cNvSpPr>
          <p:nvPr>
            <p:ph sz="half" idx="2"/>
          </p:nvPr>
        </p:nvSpPr>
        <p:spPr>
          <a:xfrm>
            <a:off x="1302025" y="2698747"/>
            <a:ext cx="4686767" cy="278699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79D372-770E-BB47-B711-E05CF9793A3D}"/>
              </a:ext>
            </a:extLst>
          </p:cNvPr>
          <p:cNvSpPr>
            <a:spLocks noGrp="1"/>
          </p:cNvSpPr>
          <p:nvPr>
            <p:ph type="body" sz="quarter" idx="3"/>
          </p:nvPr>
        </p:nvSpPr>
        <p:spPr>
          <a:xfrm>
            <a:off x="6172200" y="1874835"/>
            <a:ext cx="470984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2519D6-16B3-8448-901E-A091856652BD}"/>
              </a:ext>
            </a:extLst>
          </p:cNvPr>
          <p:cNvSpPr>
            <a:spLocks noGrp="1"/>
          </p:cNvSpPr>
          <p:nvPr>
            <p:ph sz="quarter" idx="4"/>
          </p:nvPr>
        </p:nvSpPr>
        <p:spPr>
          <a:xfrm>
            <a:off x="6172200" y="2698747"/>
            <a:ext cx="4717773" cy="278699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C96DEF2-B287-C548-BF62-19C0B34AB60E}"/>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8" name="Tijdelijke aanduiding voor voettekst 7">
            <a:extLst>
              <a:ext uri="{FF2B5EF4-FFF2-40B4-BE49-F238E27FC236}">
                <a16:creationId xmlns:a16="http://schemas.microsoft.com/office/drawing/2014/main" id="{48F1B839-1EDD-0949-893E-F76A35AD3A5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8CB67D0-1E6D-5646-A8E7-92EDFDD583C6}"/>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11" name="Afbeelding 10">
            <a:extLst>
              <a:ext uri="{FF2B5EF4-FFF2-40B4-BE49-F238E27FC236}">
                <a16:creationId xmlns:a16="http://schemas.microsoft.com/office/drawing/2014/main" id="{7F4B2E0F-A7A2-554C-822F-5E73655EBB9C}"/>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12" name="Afbeelding 11">
            <a:extLst>
              <a:ext uri="{FF2B5EF4-FFF2-40B4-BE49-F238E27FC236}">
                <a16:creationId xmlns:a16="http://schemas.microsoft.com/office/drawing/2014/main" id="{83DF698E-01DF-2B4E-B725-80D5B5398456}"/>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14" name="Afbeelding 13">
            <a:extLst>
              <a:ext uri="{FF2B5EF4-FFF2-40B4-BE49-F238E27FC236}">
                <a16:creationId xmlns:a16="http://schemas.microsoft.com/office/drawing/2014/main" id="{10E0878E-FE9C-014D-9BA2-016C58D7F552}"/>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383820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8A9CB-242B-494A-B8DD-EF48001EA095}"/>
              </a:ext>
            </a:extLst>
          </p:cNvPr>
          <p:cNvSpPr>
            <a:spLocks noGrp="1"/>
          </p:cNvSpPr>
          <p:nvPr>
            <p:ph type="title" hasCustomPrompt="1"/>
          </p:nvPr>
        </p:nvSpPr>
        <p:spPr>
          <a:xfrm>
            <a:off x="1309951" y="1073426"/>
            <a:ext cx="3830236" cy="983973"/>
          </a:xfrm>
        </p:spPr>
        <p:txBody>
          <a:bodyPr anchor="b">
            <a:noAutofit/>
          </a:bodyPr>
          <a:lstStyle>
            <a:lvl1pPr>
              <a:defRPr sz="3400"/>
            </a:lvl1pPr>
          </a:lstStyle>
          <a:p>
            <a:r>
              <a:rPr lang="nl-NL"/>
              <a:t>KLIK OM STIJL TE BEWERKEN</a:t>
            </a:r>
          </a:p>
        </p:txBody>
      </p:sp>
      <p:sp>
        <p:nvSpPr>
          <p:cNvPr id="3" name="Tijdelijke aanduiding voor inhoud 2">
            <a:extLst>
              <a:ext uri="{FF2B5EF4-FFF2-40B4-BE49-F238E27FC236}">
                <a16:creationId xmlns:a16="http://schemas.microsoft.com/office/drawing/2014/main" id="{548E9F85-14CD-6346-8917-0A634D94BFC4}"/>
              </a:ext>
            </a:extLst>
          </p:cNvPr>
          <p:cNvSpPr>
            <a:spLocks noGrp="1"/>
          </p:cNvSpPr>
          <p:nvPr>
            <p:ph idx="1"/>
          </p:nvPr>
        </p:nvSpPr>
        <p:spPr>
          <a:xfrm>
            <a:off x="5396946" y="1073427"/>
            <a:ext cx="5485101" cy="4412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50AA8-74C5-6642-90FC-1CC39E8307B3}"/>
              </a:ext>
            </a:extLst>
          </p:cNvPr>
          <p:cNvSpPr>
            <a:spLocks noGrp="1"/>
          </p:cNvSpPr>
          <p:nvPr>
            <p:ph type="body" sz="half" idx="2"/>
          </p:nvPr>
        </p:nvSpPr>
        <p:spPr>
          <a:xfrm>
            <a:off x="1309951" y="2206487"/>
            <a:ext cx="3830236" cy="327925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70FC1E-4B0B-024B-AA0F-FC8F2F02270D}"/>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6" name="Tijdelijke aanduiding voor voettekst 5">
            <a:extLst>
              <a:ext uri="{FF2B5EF4-FFF2-40B4-BE49-F238E27FC236}">
                <a16:creationId xmlns:a16="http://schemas.microsoft.com/office/drawing/2014/main" id="{E8035BC4-0191-D34E-AC48-79DB78DE2A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DE5569-886B-9640-8240-6F69C3C1371F}"/>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9" name="Afbeelding 8">
            <a:extLst>
              <a:ext uri="{FF2B5EF4-FFF2-40B4-BE49-F238E27FC236}">
                <a16:creationId xmlns:a16="http://schemas.microsoft.com/office/drawing/2014/main" id="{96EBAF56-CF17-B74E-8681-B67A5A70BDE2}"/>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10" name="Afbeelding 9">
            <a:extLst>
              <a:ext uri="{FF2B5EF4-FFF2-40B4-BE49-F238E27FC236}">
                <a16:creationId xmlns:a16="http://schemas.microsoft.com/office/drawing/2014/main" id="{D569590D-FF3B-0D41-9095-5B57A8291739}"/>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12" name="Afbeelding 11">
            <a:extLst>
              <a:ext uri="{FF2B5EF4-FFF2-40B4-BE49-F238E27FC236}">
                <a16:creationId xmlns:a16="http://schemas.microsoft.com/office/drawing/2014/main" id="{4A9FFE48-E79A-324B-A7EC-A9520048AF12}"/>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4640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A4415-FB9D-B248-A6AD-4980F1C16CDC}"/>
              </a:ext>
            </a:extLst>
          </p:cNvPr>
          <p:cNvSpPr>
            <a:spLocks noGrp="1"/>
          </p:cNvSpPr>
          <p:nvPr>
            <p:ph type="title" hasCustomPrompt="1"/>
          </p:nvPr>
        </p:nvSpPr>
        <p:spPr>
          <a:xfrm>
            <a:off x="1309952" y="1073427"/>
            <a:ext cx="3462073" cy="983972"/>
          </a:xfrm>
        </p:spPr>
        <p:txBody>
          <a:bodyPr anchor="b">
            <a:noAutofit/>
          </a:bodyPr>
          <a:lstStyle>
            <a:lvl1pPr>
              <a:defRPr sz="3400"/>
            </a:lvl1pPr>
          </a:lstStyle>
          <a:p>
            <a:r>
              <a:rPr lang="nl-NL"/>
              <a:t>KLIK OM STIJL TE BEWERKEN</a:t>
            </a:r>
          </a:p>
        </p:txBody>
      </p:sp>
      <p:sp>
        <p:nvSpPr>
          <p:cNvPr id="3" name="Tijdelijke aanduiding voor afbeelding 2">
            <a:extLst>
              <a:ext uri="{FF2B5EF4-FFF2-40B4-BE49-F238E27FC236}">
                <a16:creationId xmlns:a16="http://schemas.microsoft.com/office/drawing/2014/main" id="{20CF0FB0-05B9-3B49-864E-65C5B5E556A9}"/>
              </a:ext>
            </a:extLst>
          </p:cNvPr>
          <p:cNvSpPr>
            <a:spLocks noGrp="1"/>
          </p:cNvSpPr>
          <p:nvPr>
            <p:ph type="pic" idx="1"/>
          </p:nvPr>
        </p:nvSpPr>
        <p:spPr>
          <a:xfrm>
            <a:off x="4969565" y="1073428"/>
            <a:ext cx="5764695" cy="4412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9BD2B23-7416-B440-B1D0-54B3B2AEC9B6}"/>
              </a:ext>
            </a:extLst>
          </p:cNvPr>
          <p:cNvSpPr>
            <a:spLocks noGrp="1"/>
          </p:cNvSpPr>
          <p:nvPr>
            <p:ph type="body" sz="half" idx="2"/>
          </p:nvPr>
        </p:nvSpPr>
        <p:spPr>
          <a:xfrm>
            <a:off x="1309952" y="2156790"/>
            <a:ext cx="3462073" cy="332894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BE9E34-403B-5A49-AC87-235BE966AA9A}"/>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6" name="Tijdelijke aanduiding voor voettekst 5">
            <a:extLst>
              <a:ext uri="{FF2B5EF4-FFF2-40B4-BE49-F238E27FC236}">
                <a16:creationId xmlns:a16="http://schemas.microsoft.com/office/drawing/2014/main" id="{6D520932-0786-3543-9E1D-56E89589CC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35A68C-8AF7-E748-8A4A-71C544EA299F}"/>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9" name="Afbeelding 8">
            <a:extLst>
              <a:ext uri="{FF2B5EF4-FFF2-40B4-BE49-F238E27FC236}">
                <a16:creationId xmlns:a16="http://schemas.microsoft.com/office/drawing/2014/main" id="{273F7681-C1AF-054F-AD53-83AA740E68D2}"/>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10" name="Afbeelding 9">
            <a:extLst>
              <a:ext uri="{FF2B5EF4-FFF2-40B4-BE49-F238E27FC236}">
                <a16:creationId xmlns:a16="http://schemas.microsoft.com/office/drawing/2014/main" id="{840AC2FF-43AC-394D-924B-AA47DE428CDD}"/>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12" name="Afbeelding 11">
            <a:extLst>
              <a:ext uri="{FF2B5EF4-FFF2-40B4-BE49-F238E27FC236}">
                <a16:creationId xmlns:a16="http://schemas.microsoft.com/office/drawing/2014/main" id="{BCB57C5D-DCD0-5642-BB4B-F2ECE36AFEAA}"/>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239273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3BBF91-194F-F545-857C-FFA99313A71E}"/>
              </a:ext>
            </a:extLst>
          </p:cNvPr>
          <p:cNvSpPr>
            <a:spLocks noGrp="1"/>
          </p:cNvSpPr>
          <p:nvPr>
            <p:ph type="dt" sz="half" idx="10"/>
          </p:nvPr>
        </p:nvSpPr>
        <p:spPr/>
        <p:txBody>
          <a:bodyPr/>
          <a:lstStyle/>
          <a:p>
            <a:fld id="{255C3134-8D1B-C04F-BED2-9F7A9465A726}" type="datetimeFigureOut">
              <a:rPr lang="nl-NL" smtClean="0"/>
              <a:t>8-4-2025</a:t>
            </a:fld>
            <a:endParaRPr lang="nl-NL"/>
          </a:p>
        </p:txBody>
      </p:sp>
      <p:sp>
        <p:nvSpPr>
          <p:cNvPr id="3" name="Tijdelijke aanduiding voor voettekst 2">
            <a:extLst>
              <a:ext uri="{FF2B5EF4-FFF2-40B4-BE49-F238E27FC236}">
                <a16:creationId xmlns:a16="http://schemas.microsoft.com/office/drawing/2014/main" id="{177548E0-F41C-324B-9C91-C0DC505D478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A7BB984-FB23-6F46-9CFB-C01438E5E1C7}"/>
              </a:ext>
            </a:extLst>
          </p:cNvPr>
          <p:cNvSpPr>
            <a:spLocks noGrp="1"/>
          </p:cNvSpPr>
          <p:nvPr>
            <p:ph type="sldNum" sz="quarter" idx="12"/>
          </p:nvPr>
        </p:nvSpPr>
        <p:spPr/>
        <p:txBody>
          <a:bodyPr/>
          <a:lstStyle/>
          <a:p>
            <a:fld id="{25A851FF-D8A2-2749-85E1-AC18841ED986}" type="slidenum">
              <a:rPr lang="nl-NL" smtClean="0"/>
              <a:t>‹nr.›</a:t>
            </a:fld>
            <a:endParaRPr lang="nl-NL"/>
          </a:p>
        </p:txBody>
      </p:sp>
      <p:pic>
        <p:nvPicPr>
          <p:cNvPr id="6" name="Afbeelding 5">
            <a:extLst>
              <a:ext uri="{FF2B5EF4-FFF2-40B4-BE49-F238E27FC236}">
                <a16:creationId xmlns:a16="http://schemas.microsoft.com/office/drawing/2014/main" id="{B3E4DA29-7E5C-664F-8AFE-8AEA509D8B1B}"/>
              </a:ext>
            </a:extLst>
          </p:cNvPr>
          <p:cNvPicPr>
            <a:picLocks noChangeAspect="1"/>
          </p:cNvPicPr>
          <p:nvPr userDrawn="1"/>
        </p:nvPicPr>
        <p:blipFill>
          <a:blip r:embed="rId2"/>
          <a:stretch>
            <a:fillRect/>
          </a:stretch>
        </p:blipFill>
        <p:spPr>
          <a:xfrm>
            <a:off x="10882048" y="518959"/>
            <a:ext cx="943504" cy="554468"/>
          </a:xfrm>
          <a:prstGeom prst="rect">
            <a:avLst/>
          </a:prstGeom>
        </p:spPr>
      </p:pic>
      <p:pic>
        <p:nvPicPr>
          <p:cNvPr id="7" name="Afbeelding 6">
            <a:extLst>
              <a:ext uri="{FF2B5EF4-FFF2-40B4-BE49-F238E27FC236}">
                <a16:creationId xmlns:a16="http://schemas.microsoft.com/office/drawing/2014/main" id="{E20C0EAA-EB1E-2A43-9F1E-45F003A15CB1}"/>
              </a:ext>
            </a:extLst>
          </p:cNvPr>
          <p:cNvPicPr>
            <a:picLocks noChangeAspect="1"/>
          </p:cNvPicPr>
          <p:nvPr userDrawn="1"/>
        </p:nvPicPr>
        <p:blipFill>
          <a:blip r:embed="rId3"/>
          <a:stretch>
            <a:fillRect/>
          </a:stretch>
        </p:blipFill>
        <p:spPr>
          <a:xfrm>
            <a:off x="619539" y="6383335"/>
            <a:ext cx="3200400" cy="157701"/>
          </a:xfrm>
          <a:prstGeom prst="rect">
            <a:avLst/>
          </a:prstGeom>
        </p:spPr>
      </p:pic>
      <p:pic>
        <p:nvPicPr>
          <p:cNvPr id="8" name="Afbeelding 7">
            <a:extLst>
              <a:ext uri="{FF2B5EF4-FFF2-40B4-BE49-F238E27FC236}">
                <a16:creationId xmlns:a16="http://schemas.microsoft.com/office/drawing/2014/main" id="{85473289-37ED-0A48-BDDF-F2A2F164FC4D}"/>
              </a:ext>
            </a:extLst>
          </p:cNvPr>
          <p:cNvPicPr>
            <a:picLocks noChangeAspect="1"/>
          </p:cNvPicPr>
          <p:nvPr userDrawn="1"/>
        </p:nvPicPr>
        <p:blipFill>
          <a:blip r:embed="rId4"/>
          <a:stretch>
            <a:fillRect/>
          </a:stretch>
        </p:blipFill>
        <p:spPr>
          <a:xfrm>
            <a:off x="0" y="5779584"/>
            <a:ext cx="12201939" cy="313253"/>
          </a:xfrm>
          <a:prstGeom prst="rect">
            <a:avLst/>
          </a:prstGeom>
        </p:spPr>
      </p:pic>
    </p:spTree>
    <p:extLst>
      <p:ext uri="{BB962C8B-B14F-4D97-AF65-F5344CB8AC3E}">
        <p14:creationId xmlns:p14="http://schemas.microsoft.com/office/powerpoint/2010/main" val="235275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0B2D7A0-364A-1447-B37C-14C458605AD7}"/>
              </a:ext>
            </a:extLst>
          </p:cNvPr>
          <p:cNvSpPr>
            <a:spLocks noGrp="1"/>
          </p:cNvSpPr>
          <p:nvPr>
            <p:ph type="title"/>
          </p:nvPr>
        </p:nvSpPr>
        <p:spPr>
          <a:xfrm>
            <a:off x="1321904" y="1073427"/>
            <a:ext cx="9560144" cy="806105"/>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CF13A6C-9772-AD40-86BE-97DCE435F730}"/>
              </a:ext>
            </a:extLst>
          </p:cNvPr>
          <p:cNvSpPr>
            <a:spLocks noGrp="1"/>
          </p:cNvSpPr>
          <p:nvPr>
            <p:ph type="body" idx="1"/>
          </p:nvPr>
        </p:nvSpPr>
        <p:spPr>
          <a:xfrm>
            <a:off x="1321904" y="2014469"/>
            <a:ext cx="9560144" cy="339241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2FDA1D-7BD6-F94D-8175-955EE850D37C}"/>
              </a:ext>
            </a:extLst>
          </p:cNvPr>
          <p:cNvSpPr>
            <a:spLocks noGrp="1"/>
          </p:cNvSpPr>
          <p:nvPr>
            <p:ph type="dt" sz="half" idx="2"/>
          </p:nvPr>
        </p:nvSpPr>
        <p:spPr>
          <a:xfrm>
            <a:off x="4295360" y="6277498"/>
            <a:ext cx="844827"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255C3134-8D1B-C04F-BED2-9F7A9465A726}" type="datetimeFigureOut">
              <a:rPr lang="nl-NL" smtClean="0"/>
              <a:pPr/>
              <a:t>8-4-2025</a:t>
            </a:fld>
            <a:endParaRPr lang="nl-NL"/>
          </a:p>
        </p:txBody>
      </p:sp>
      <p:sp>
        <p:nvSpPr>
          <p:cNvPr id="5" name="Tijdelijke aanduiding voor voettekst 4">
            <a:extLst>
              <a:ext uri="{FF2B5EF4-FFF2-40B4-BE49-F238E27FC236}">
                <a16:creationId xmlns:a16="http://schemas.microsoft.com/office/drawing/2014/main" id="{1D6AA539-6F9A-4943-9BEF-B920633F11EE}"/>
              </a:ext>
            </a:extLst>
          </p:cNvPr>
          <p:cNvSpPr>
            <a:spLocks noGrp="1"/>
          </p:cNvSpPr>
          <p:nvPr>
            <p:ph type="ftr" sz="quarter" idx="3"/>
          </p:nvPr>
        </p:nvSpPr>
        <p:spPr>
          <a:xfrm>
            <a:off x="5396947" y="6277498"/>
            <a:ext cx="3521765"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nl-NL"/>
          </a:p>
        </p:txBody>
      </p:sp>
      <p:sp>
        <p:nvSpPr>
          <p:cNvPr id="6" name="Tijdelijke aanduiding voor dianummer 5">
            <a:extLst>
              <a:ext uri="{FF2B5EF4-FFF2-40B4-BE49-F238E27FC236}">
                <a16:creationId xmlns:a16="http://schemas.microsoft.com/office/drawing/2014/main" id="{20A166BD-266F-EB4D-B074-286E8344B63E}"/>
              </a:ext>
            </a:extLst>
          </p:cNvPr>
          <p:cNvSpPr>
            <a:spLocks noGrp="1"/>
          </p:cNvSpPr>
          <p:nvPr>
            <p:ph type="sldNum" sz="quarter" idx="4"/>
          </p:nvPr>
        </p:nvSpPr>
        <p:spPr>
          <a:xfrm>
            <a:off x="9203633" y="6277498"/>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25A851FF-D8A2-2749-85E1-AC18841ED986}" type="slidenum">
              <a:rPr lang="nl-NL" smtClean="0"/>
              <a:pPr/>
              <a:t>‹nr.›</a:t>
            </a:fld>
            <a:endParaRPr lang="nl-NL"/>
          </a:p>
        </p:txBody>
      </p:sp>
    </p:spTree>
    <p:extLst>
      <p:ext uri="{BB962C8B-B14F-4D97-AF65-F5344CB8AC3E}">
        <p14:creationId xmlns:p14="http://schemas.microsoft.com/office/powerpoint/2010/main" val="1067903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rgbClr val="1A191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A1A4A6"/>
        </a:buClr>
        <a:buFont typeface="Arial" panose="020B0604020202020204" pitchFamily="34" charset="0"/>
        <a:buChar char="•"/>
        <a:defRPr sz="2800" kern="1200">
          <a:solidFill>
            <a:srgbClr val="1A1919"/>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A1A4A6"/>
        </a:buClr>
        <a:buFont typeface="Arial" panose="020B0604020202020204" pitchFamily="34" charset="0"/>
        <a:buChar char="•"/>
        <a:defRPr sz="2400" kern="1200">
          <a:solidFill>
            <a:srgbClr val="1A1919"/>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A1A4A6"/>
        </a:buClr>
        <a:buFont typeface="Arial" panose="020B0604020202020204" pitchFamily="34" charset="0"/>
        <a:buChar char="•"/>
        <a:defRPr sz="2000" kern="1200">
          <a:solidFill>
            <a:srgbClr val="1A1919"/>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A1A4A6"/>
        </a:buClr>
        <a:buFont typeface="Arial" panose="020B0604020202020204" pitchFamily="34" charset="0"/>
        <a:buChar char="•"/>
        <a:defRPr sz="1800" kern="1200">
          <a:solidFill>
            <a:srgbClr val="1A1919"/>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A1A4A6"/>
        </a:buClr>
        <a:buFont typeface="Arial" panose="020B0604020202020204" pitchFamily="34" charset="0"/>
        <a:buChar char="•"/>
        <a:defRPr sz="1800" kern="1200">
          <a:solidFill>
            <a:srgbClr val="1A1919"/>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E2BE-4537-EB49-B1A4-12E8300647E1}"/>
              </a:ext>
            </a:extLst>
          </p:cNvPr>
          <p:cNvSpPr>
            <a:spLocks noGrp="1"/>
          </p:cNvSpPr>
          <p:nvPr>
            <p:ph type="ctrTitle"/>
          </p:nvPr>
        </p:nvSpPr>
        <p:spPr>
          <a:xfrm>
            <a:off x="4419600" y="3983485"/>
            <a:ext cx="6317712" cy="724453"/>
          </a:xfrm>
        </p:spPr>
        <p:txBody>
          <a:bodyPr>
            <a:normAutofit fontScale="90000"/>
          </a:bodyPr>
          <a:lstStyle/>
          <a:p>
            <a:r>
              <a:rPr lang="nl-NL"/>
              <a:t>Update importheffingen EU VS </a:t>
            </a:r>
          </a:p>
        </p:txBody>
      </p:sp>
      <p:sp>
        <p:nvSpPr>
          <p:cNvPr id="3" name="Ondertitel 2">
            <a:extLst>
              <a:ext uri="{FF2B5EF4-FFF2-40B4-BE49-F238E27FC236}">
                <a16:creationId xmlns:a16="http://schemas.microsoft.com/office/drawing/2014/main" id="{ADBF35A4-4A32-F64E-BBD0-2C0FA14C0C68}"/>
              </a:ext>
            </a:extLst>
          </p:cNvPr>
          <p:cNvSpPr>
            <a:spLocks noGrp="1"/>
          </p:cNvSpPr>
          <p:nvPr>
            <p:ph type="subTitle" idx="1"/>
          </p:nvPr>
        </p:nvSpPr>
        <p:spPr>
          <a:xfrm>
            <a:off x="4615067" y="4707938"/>
            <a:ext cx="6122245" cy="1388062"/>
          </a:xfrm>
        </p:spPr>
        <p:txBody>
          <a:bodyPr>
            <a:normAutofit fontScale="92500" lnSpcReduction="20000"/>
          </a:bodyPr>
          <a:lstStyle/>
          <a:p>
            <a:r>
              <a:rPr lang="nl-NL"/>
              <a:t>8 april 2025</a:t>
            </a:r>
          </a:p>
          <a:p>
            <a:endParaRPr lang="nl-NL"/>
          </a:p>
          <a:p>
            <a:r>
              <a:rPr lang="nl-NL"/>
              <a:t>Michaël Steenhoff</a:t>
            </a:r>
          </a:p>
          <a:p>
            <a:r>
              <a:rPr lang="nl-NL"/>
              <a:t>Jeroen van den Heuvel</a:t>
            </a:r>
          </a:p>
        </p:txBody>
      </p:sp>
    </p:spTree>
    <p:extLst>
      <p:ext uri="{BB962C8B-B14F-4D97-AF65-F5344CB8AC3E}">
        <p14:creationId xmlns:p14="http://schemas.microsoft.com/office/powerpoint/2010/main" val="379755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0749" y="698812"/>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a:solidFill>
                  <a:srgbClr val="000000"/>
                </a:solidFill>
              </a:rPr>
              <a:t>2025 </a:t>
            </a:r>
            <a:r>
              <a:rPr sz="3200">
                <a:solidFill>
                  <a:srgbClr val="000000"/>
                </a:solidFill>
              </a:rPr>
              <a:t>National</a:t>
            </a:r>
            <a:r>
              <a:rPr sz="3200" spc="-114">
                <a:solidFill>
                  <a:srgbClr val="000000"/>
                </a:solidFill>
              </a:rPr>
              <a:t> </a:t>
            </a:r>
            <a:r>
              <a:rPr sz="3200" spc="-25">
                <a:solidFill>
                  <a:srgbClr val="000000"/>
                </a:solidFill>
              </a:rPr>
              <a:t>Tr</a:t>
            </a:r>
            <a:r>
              <a:rPr lang="nl-NL" sz="3200" spc="-25" err="1">
                <a:solidFill>
                  <a:srgbClr val="000000"/>
                </a:solidFill>
              </a:rPr>
              <a:t>ade</a:t>
            </a:r>
            <a:r>
              <a:rPr lang="nl-NL" sz="3200" spc="-25">
                <a:solidFill>
                  <a:srgbClr val="000000"/>
                </a:solidFill>
              </a:rPr>
              <a:t> </a:t>
            </a:r>
            <a:r>
              <a:rPr lang="nl-NL" sz="3200" spc="-25" err="1">
                <a:solidFill>
                  <a:srgbClr val="000000"/>
                </a:solidFill>
              </a:rPr>
              <a:t>Estimate</a:t>
            </a:r>
            <a:r>
              <a:rPr lang="nl-NL" sz="3200" spc="-25">
                <a:solidFill>
                  <a:srgbClr val="000000"/>
                </a:solidFill>
              </a:rPr>
              <a:t> Report</a:t>
            </a:r>
            <a:endParaRPr sz="3200"/>
          </a:p>
        </p:txBody>
      </p:sp>
      <p:sp>
        <p:nvSpPr>
          <p:cNvPr id="3" name="object 3"/>
          <p:cNvSpPr txBox="1"/>
          <p:nvPr/>
        </p:nvSpPr>
        <p:spPr>
          <a:xfrm>
            <a:off x="916938" y="1808733"/>
            <a:ext cx="7028181" cy="2900153"/>
          </a:xfrm>
          <a:prstGeom prst="rect">
            <a:avLst/>
          </a:prstGeom>
        </p:spPr>
        <p:txBody>
          <a:bodyPr vert="horz" wrap="square" lIns="0" tIns="12065" rIns="0" bIns="0" rtlCol="0">
            <a:spAutoFit/>
          </a:bodyPr>
          <a:lstStyle/>
          <a:p>
            <a:pPr marL="240665" indent="-227965">
              <a:lnSpc>
                <a:spcPts val="2510"/>
              </a:lnSpc>
              <a:spcBef>
                <a:spcPts val="95"/>
              </a:spcBef>
              <a:buFont typeface="Arial"/>
              <a:buChar char="•"/>
              <a:tabLst>
                <a:tab pos="240665" algn="l"/>
              </a:tabLst>
            </a:pPr>
            <a:r>
              <a:rPr lang="nl-NL" sz="2200">
                <a:latin typeface="Calibri"/>
                <a:cs typeface="Calibri"/>
              </a:rPr>
              <a:t>Jaarlijks rapport van VS</a:t>
            </a:r>
            <a:r>
              <a:rPr sz="2200" spc="-30">
                <a:latin typeface="Calibri"/>
                <a:cs typeface="Calibri"/>
              </a:rPr>
              <a:t> </a:t>
            </a:r>
            <a:r>
              <a:rPr lang="nl-NL" sz="2200" spc="-30">
                <a:latin typeface="Calibri"/>
                <a:cs typeface="Calibri"/>
              </a:rPr>
              <a:t>Handel over buitenlandse handel  </a:t>
            </a:r>
            <a:r>
              <a:rPr sz="2200" spc="-40">
                <a:latin typeface="Calibri"/>
                <a:cs typeface="Calibri"/>
              </a:rPr>
              <a:t> </a:t>
            </a:r>
            <a:r>
              <a:rPr sz="2200">
                <a:latin typeface="Calibri"/>
                <a:cs typeface="Calibri"/>
              </a:rPr>
              <a:t>(34</a:t>
            </a:r>
            <a:r>
              <a:rPr sz="2200" spc="-35">
                <a:latin typeface="Calibri"/>
                <a:cs typeface="Calibri"/>
              </a:rPr>
              <a:t> </a:t>
            </a:r>
            <a:r>
              <a:rPr sz="2200" err="1">
                <a:latin typeface="Calibri"/>
                <a:cs typeface="Calibri"/>
              </a:rPr>
              <a:t>pag</a:t>
            </a:r>
            <a:r>
              <a:rPr lang="nl-NL" sz="2200" err="1">
                <a:latin typeface="Calibri"/>
                <a:cs typeface="Calibri"/>
              </a:rPr>
              <a:t>ina’s</a:t>
            </a:r>
            <a:r>
              <a:rPr lang="nl-NL" sz="2200">
                <a:latin typeface="Calibri"/>
                <a:cs typeface="Calibri"/>
              </a:rPr>
              <a:t> over</a:t>
            </a:r>
            <a:r>
              <a:rPr sz="2200" spc="-25">
                <a:latin typeface="Calibri"/>
                <a:cs typeface="Calibri"/>
              </a:rPr>
              <a:t> EU)</a:t>
            </a:r>
            <a:endParaRPr sz="2200">
              <a:latin typeface="Calibri"/>
              <a:cs typeface="Calibri"/>
            </a:endParaRPr>
          </a:p>
          <a:p>
            <a:pPr marL="241300" marR="21590" indent="-228600">
              <a:lnSpc>
                <a:spcPts val="2380"/>
              </a:lnSpc>
              <a:spcBef>
                <a:spcPts val="1030"/>
              </a:spcBef>
              <a:buFont typeface="Arial"/>
              <a:buChar char="•"/>
              <a:tabLst>
                <a:tab pos="241300" algn="l"/>
              </a:tabLst>
            </a:pPr>
            <a:r>
              <a:rPr sz="2200">
                <a:latin typeface="Calibri"/>
                <a:cs typeface="Calibri"/>
              </a:rPr>
              <a:t>Focus</a:t>
            </a:r>
            <a:r>
              <a:rPr sz="2200" spc="-35">
                <a:latin typeface="Calibri"/>
                <a:cs typeface="Calibri"/>
              </a:rPr>
              <a:t> </a:t>
            </a:r>
            <a:r>
              <a:rPr sz="2200">
                <a:latin typeface="Calibri"/>
                <a:cs typeface="Calibri"/>
              </a:rPr>
              <a:t>o</a:t>
            </a:r>
            <a:r>
              <a:rPr lang="nl-NL" sz="2200">
                <a:latin typeface="Calibri"/>
                <a:cs typeface="Calibri"/>
              </a:rPr>
              <a:t>p</a:t>
            </a:r>
            <a:r>
              <a:rPr sz="2200" spc="-30">
                <a:latin typeface="Calibri"/>
                <a:cs typeface="Calibri"/>
              </a:rPr>
              <a:t> </a:t>
            </a:r>
            <a:r>
              <a:rPr sz="2200">
                <a:latin typeface="Calibri"/>
                <a:cs typeface="Calibri"/>
              </a:rPr>
              <a:t>EU</a:t>
            </a:r>
            <a:r>
              <a:rPr sz="2200" spc="-20">
                <a:latin typeface="Calibri"/>
                <a:cs typeface="Calibri"/>
              </a:rPr>
              <a:t> </a:t>
            </a:r>
            <a:r>
              <a:rPr lang="nl-NL" sz="2200" spc="-20">
                <a:latin typeface="Calibri"/>
                <a:cs typeface="Calibri"/>
              </a:rPr>
              <a:t>heffingen en</a:t>
            </a:r>
            <a:r>
              <a:rPr sz="2200" spc="-40">
                <a:latin typeface="Calibri"/>
                <a:cs typeface="Calibri"/>
              </a:rPr>
              <a:t> </a:t>
            </a:r>
            <a:r>
              <a:rPr sz="2200" spc="-25">
                <a:latin typeface="Calibri"/>
                <a:cs typeface="Calibri"/>
              </a:rPr>
              <a:t>n</a:t>
            </a:r>
            <a:r>
              <a:rPr lang="nl-NL" sz="2200" spc="-25">
                <a:latin typeface="Calibri"/>
                <a:cs typeface="Calibri"/>
              </a:rPr>
              <a:t>iet</a:t>
            </a:r>
            <a:r>
              <a:rPr sz="2200" spc="-25">
                <a:latin typeface="Calibri"/>
                <a:cs typeface="Calibri"/>
              </a:rPr>
              <a:t>-</a:t>
            </a:r>
            <a:r>
              <a:rPr lang="nl-NL" sz="2200" spc="-25">
                <a:latin typeface="Calibri"/>
                <a:cs typeface="Calibri"/>
              </a:rPr>
              <a:t>heffing</a:t>
            </a:r>
            <a:r>
              <a:rPr sz="2200" spc="-35">
                <a:latin typeface="Calibri"/>
                <a:cs typeface="Calibri"/>
              </a:rPr>
              <a:t> </a:t>
            </a:r>
            <a:r>
              <a:rPr lang="nl-NL" sz="2200" spc="-35">
                <a:latin typeface="Calibri"/>
                <a:cs typeface="Calibri"/>
              </a:rPr>
              <a:t>barrières</a:t>
            </a:r>
            <a:r>
              <a:rPr sz="2200">
                <a:latin typeface="Calibri"/>
                <a:cs typeface="Calibri"/>
              </a:rPr>
              <a:t>,</a:t>
            </a:r>
            <a:r>
              <a:rPr sz="2200" spc="-45">
                <a:latin typeface="Calibri"/>
                <a:cs typeface="Calibri"/>
              </a:rPr>
              <a:t> </a:t>
            </a:r>
            <a:r>
              <a:rPr sz="2200">
                <a:latin typeface="Calibri"/>
                <a:cs typeface="Calibri"/>
              </a:rPr>
              <a:t>incl.</a:t>
            </a:r>
            <a:r>
              <a:rPr sz="2200" spc="-40">
                <a:latin typeface="Calibri"/>
                <a:cs typeface="Calibri"/>
              </a:rPr>
              <a:t> </a:t>
            </a:r>
            <a:r>
              <a:rPr lang="nl-NL" sz="2200" spc="-40">
                <a:latin typeface="Calibri"/>
                <a:cs typeface="Calibri"/>
              </a:rPr>
              <a:t>BTW</a:t>
            </a:r>
            <a:r>
              <a:rPr sz="2200" spc="-20">
                <a:latin typeface="Calibri"/>
                <a:cs typeface="Calibri"/>
              </a:rPr>
              <a:t>, </a:t>
            </a:r>
            <a:r>
              <a:rPr sz="2200" err="1">
                <a:latin typeface="Calibri"/>
                <a:cs typeface="Calibri"/>
              </a:rPr>
              <a:t>chemi</a:t>
            </a:r>
            <a:r>
              <a:rPr lang="nl-NL" sz="2200" err="1">
                <a:latin typeface="Calibri"/>
                <a:cs typeface="Calibri"/>
              </a:rPr>
              <a:t>sche</a:t>
            </a:r>
            <a:r>
              <a:rPr lang="nl-NL" sz="2200">
                <a:latin typeface="Calibri"/>
                <a:cs typeface="Calibri"/>
              </a:rPr>
              <a:t> regelgeving</a:t>
            </a:r>
            <a:r>
              <a:rPr sz="2200">
                <a:latin typeface="Calibri"/>
                <a:cs typeface="Calibri"/>
              </a:rPr>
              <a:t>,</a:t>
            </a:r>
            <a:r>
              <a:rPr sz="2200" spc="-95">
                <a:latin typeface="Calibri"/>
                <a:cs typeface="Calibri"/>
              </a:rPr>
              <a:t> </a:t>
            </a:r>
            <a:r>
              <a:rPr lang="nl-NL" sz="2200" spc="-95">
                <a:latin typeface="Calibri"/>
                <a:cs typeface="Calibri"/>
              </a:rPr>
              <a:t>milieu regelgeving</a:t>
            </a:r>
            <a:r>
              <a:rPr sz="2200">
                <a:latin typeface="Calibri"/>
                <a:cs typeface="Calibri"/>
              </a:rPr>
              <a:t>,</a:t>
            </a:r>
            <a:r>
              <a:rPr sz="2200" spc="-105">
                <a:latin typeface="Calibri"/>
                <a:cs typeface="Calibri"/>
              </a:rPr>
              <a:t> </a:t>
            </a:r>
            <a:r>
              <a:rPr sz="2200" spc="-10">
                <a:latin typeface="Calibri"/>
                <a:cs typeface="Calibri"/>
              </a:rPr>
              <a:t>invest</a:t>
            </a:r>
            <a:r>
              <a:rPr lang="nl-NL" sz="2200" spc="-10" err="1">
                <a:latin typeface="Calibri"/>
                <a:cs typeface="Calibri"/>
              </a:rPr>
              <a:t>erings</a:t>
            </a:r>
            <a:r>
              <a:rPr sz="2200" spc="-10">
                <a:latin typeface="Calibri"/>
                <a:cs typeface="Calibri"/>
              </a:rPr>
              <a:t> </a:t>
            </a:r>
            <a:r>
              <a:rPr lang="nl-NL" sz="2200" spc="-10">
                <a:latin typeface="Calibri"/>
                <a:cs typeface="Calibri"/>
              </a:rPr>
              <a:t>regelgeving</a:t>
            </a:r>
            <a:r>
              <a:rPr sz="2200">
                <a:latin typeface="Calibri"/>
                <a:cs typeface="Calibri"/>
              </a:rPr>
              <a:t>,</a:t>
            </a:r>
            <a:r>
              <a:rPr sz="2200" spc="-95">
                <a:latin typeface="Calibri"/>
                <a:cs typeface="Calibri"/>
              </a:rPr>
              <a:t> </a:t>
            </a:r>
            <a:r>
              <a:rPr sz="2200" spc="-10" err="1">
                <a:latin typeface="Calibri"/>
                <a:cs typeface="Calibri"/>
              </a:rPr>
              <a:t>conformit</a:t>
            </a:r>
            <a:r>
              <a:rPr lang="nl-NL" sz="2200" spc="-10" err="1">
                <a:latin typeface="Calibri"/>
                <a:cs typeface="Calibri"/>
              </a:rPr>
              <a:t>eits</a:t>
            </a:r>
            <a:r>
              <a:rPr lang="nl-NL" sz="2200" spc="-10">
                <a:latin typeface="Calibri"/>
                <a:cs typeface="Calibri"/>
              </a:rPr>
              <a:t> procedures</a:t>
            </a:r>
            <a:endParaRPr sz="2200">
              <a:latin typeface="Calibri"/>
              <a:cs typeface="Calibri"/>
            </a:endParaRPr>
          </a:p>
          <a:p>
            <a:pPr>
              <a:lnSpc>
                <a:spcPct val="100000"/>
              </a:lnSpc>
              <a:spcBef>
                <a:spcPts val="1390"/>
              </a:spcBef>
            </a:pPr>
            <a:endParaRPr sz="2200">
              <a:latin typeface="Calibri"/>
              <a:cs typeface="Calibri"/>
            </a:endParaRPr>
          </a:p>
          <a:p>
            <a:pPr marL="12700">
              <a:lnSpc>
                <a:spcPct val="100000"/>
              </a:lnSpc>
            </a:pPr>
            <a:r>
              <a:rPr sz="2200">
                <a:latin typeface="Calibri"/>
                <a:cs typeface="Calibri"/>
              </a:rPr>
              <a:t>→</a:t>
            </a:r>
            <a:r>
              <a:rPr sz="2200" spc="-45">
                <a:latin typeface="Calibri"/>
                <a:cs typeface="Calibri"/>
              </a:rPr>
              <a:t> </a:t>
            </a:r>
            <a:r>
              <a:rPr lang="nl-NL" sz="2200" spc="-45">
                <a:latin typeface="Calibri"/>
                <a:cs typeface="Calibri"/>
              </a:rPr>
              <a:t>Verondersteld wordt dat onderhandelingen worden verwacht op basis van dit rapport</a:t>
            </a:r>
            <a:endParaRPr sz="2200">
              <a:latin typeface="Calibri"/>
              <a:cs typeface="Calibri"/>
            </a:endParaRPr>
          </a:p>
        </p:txBody>
      </p:sp>
      <p:pic>
        <p:nvPicPr>
          <p:cNvPr id="4" name="object 4"/>
          <p:cNvPicPr/>
          <p:nvPr/>
        </p:nvPicPr>
        <p:blipFill>
          <a:blip r:embed="rId2" cstate="print"/>
          <a:stretch>
            <a:fillRect/>
          </a:stretch>
        </p:blipFill>
        <p:spPr>
          <a:xfrm>
            <a:off x="8206584" y="1690649"/>
            <a:ext cx="3112375" cy="41808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485" y="656375"/>
            <a:ext cx="9560144" cy="727199"/>
          </a:xfrm>
          <a:prstGeom prst="rect">
            <a:avLst/>
          </a:prstGeom>
        </p:spPr>
        <p:txBody>
          <a:bodyPr vert="horz" wrap="square" lIns="0" tIns="232486" rIns="0" bIns="0" rtlCol="0">
            <a:spAutoFit/>
          </a:bodyPr>
          <a:lstStyle/>
          <a:p>
            <a:pPr marL="12700">
              <a:lnSpc>
                <a:spcPct val="100000"/>
              </a:lnSpc>
              <a:spcBef>
                <a:spcPts val="105"/>
              </a:spcBef>
            </a:pPr>
            <a:r>
              <a:rPr sz="3200">
                <a:solidFill>
                  <a:srgbClr val="000000"/>
                </a:solidFill>
              </a:rPr>
              <a:t>EU</a:t>
            </a:r>
            <a:r>
              <a:rPr sz="3200" spc="-75">
                <a:solidFill>
                  <a:srgbClr val="000000"/>
                </a:solidFill>
              </a:rPr>
              <a:t> </a:t>
            </a:r>
            <a:r>
              <a:rPr sz="3200" spc="-10">
                <a:solidFill>
                  <a:srgbClr val="000000"/>
                </a:solidFill>
              </a:rPr>
              <a:t>react</a:t>
            </a:r>
            <a:r>
              <a:rPr lang="nl-NL" sz="3200" spc="-10">
                <a:solidFill>
                  <a:srgbClr val="000000"/>
                </a:solidFill>
              </a:rPr>
              <a:t>ie</a:t>
            </a:r>
            <a:endParaRPr sz="3200"/>
          </a:p>
        </p:txBody>
      </p:sp>
      <p:sp>
        <p:nvSpPr>
          <p:cNvPr id="4" name="object 4"/>
          <p:cNvSpPr txBox="1">
            <a:spLocks noGrp="1"/>
          </p:cNvSpPr>
          <p:nvPr>
            <p:ph type="ftr" sz="quarter" idx="5"/>
          </p:nvPr>
        </p:nvSpPr>
        <p:spPr>
          <a:xfrm>
            <a:off x="929741" y="6423228"/>
            <a:ext cx="988060" cy="203834"/>
          </a:xfrm>
          <a:prstGeom prst="rect">
            <a:avLst/>
          </a:prstGeom>
        </p:spPr>
        <p:txBody>
          <a:bodyPr vert="horz" wrap="square" lIns="0" tIns="0" rIns="0" bIns="0" rtlCol="0">
            <a:spAutoFit/>
          </a:bodyPr>
          <a:lstStyle>
            <a:defPPr>
              <a:defRPr kern="0"/>
            </a:defPPr>
            <a:lvl1pPr>
              <a:defRPr sz="1400" b="0" i="0">
                <a:solidFill>
                  <a:srgbClr val="7E7E7E"/>
                </a:solidFill>
                <a:latin typeface="Calibri"/>
                <a:cs typeface="Calibri"/>
              </a:defRPr>
            </a:lvl1pPr>
          </a:lstStyle>
          <a:p>
            <a:pPr marL="12700">
              <a:lnSpc>
                <a:spcPts val="1435"/>
              </a:lnSpc>
            </a:pPr>
            <a:r>
              <a:rPr lang="nl-NL"/>
              <a:t>03</a:t>
            </a:r>
            <a:r>
              <a:rPr lang="nl-NL" spc="-30"/>
              <a:t> </a:t>
            </a:r>
            <a:r>
              <a:rPr lang="nl-NL"/>
              <a:t>April</a:t>
            </a:r>
            <a:r>
              <a:rPr lang="nl-NL" spc="-20"/>
              <a:t> 2025</a:t>
            </a:r>
            <a:endParaRPr spc="-20"/>
          </a:p>
        </p:txBody>
      </p:sp>
      <p:sp>
        <p:nvSpPr>
          <p:cNvPr id="3" name="object 3"/>
          <p:cNvSpPr txBox="1"/>
          <p:nvPr/>
        </p:nvSpPr>
        <p:spPr>
          <a:xfrm>
            <a:off x="916939" y="1715566"/>
            <a:ext cx="10163810" cy="3643305"/>
          </a:xfrm>
          <a:prstGeom prst="rect">
            <a:avLst/>
          </a:prstGeom>
        </p:spPr>
        <p:txBody>
          <a:bodyPr vert="horz" wrap="square" lIns="0" tIns="105410" rIns="0" bIns="0" rtlCol="0">
            <a:spAutoFit/>
          </a:bodyPr>
          <a:lstStyle/>
          <a:p>
            <a:pPr marL="240665" indent="-227965">
              <a:lnSpc>
                <a:spcPct val="100000"/>
              </a:lnSpc>
              <a:spcBef>
                <a:spcPts val="830"/>
              </a:spcBef>
              <a:buFont typeface="Arial"/>
              <a:buChar char="•"/>
              <a:tabLst>
                <a:tab pos="240665" algn="l"/>
              </a:tabLst>
            </a:pPr>
            <a:r>
              <a:rPr sz="2200">
                <a:latin typeface="Calibri"/>
                <a:cs typeface="Calibri"/>
              </a:rPr>
              <a:t>EU</a:t>
            </a:r>
            <a:r>
              <a:rPr sz="2200" spc="-45">
                <a:latin typeface="Calibri"/>
                <a:cs typeface="Calibri"/>
              </a:rPr>
              <a:t> </a:t>
            </a:r>
            <a:r>
              <a:rPr sz="2200">
                <a:latin typeface="Calibri"/>
                <a:cs typeface="Calibri"/>
              </a:rPr>
              <a:t>react</a:t>
            </a:r>
            <a:r>
              <a:rPr lang="nl-NL" sz="2200">
                <a:latin typeface="Calibri"/>
                <a:cs typeface="Calibri"/>
              </a:rPr>
              <a:t>ie</a:t>
            </a:r>
            <a:r>
              <a:rPr sz="2200" spc="-55">
                <a:latin typeface="Calibri"/>
                <a:cs typeface="Calibri"/>
              </a:rPr>
              <a:t> </a:t>
            </a:r>
            <a:r>
              <a:rPr lang="nl-NL" sz="2200" spc="-55">
                <a:latin typeface="Calibri"/>
                <a:cs typeface="Calibri"/>
              </a:rPr>
              <a:t>door </a:t>
            </a:r>
            <a:r>
              <a:rPr lang="nl-NL" sz="2200" spc="-55" err="1">
                <a:latin typeface="Calibri"/>
                <a:cs typeface="Calibri"/>
              </a:rPr>
              <a:t>Vz</a:t>
            </a:r>
            <a:r>
              <a:rPr lang="nl-NL" sz="2200" spc="-55">
                <a:latin typeface="Calibri"/>
                <a:cs typeface="Calibri"/>
              </a:rPr>
              <a:t> EU Commissie V</a:t>
            </a:r>
            <a:r>
              <a:rPr sz="2200">
                <a:latin typeface="Calibri"/>
                <a:cs typeface="Calibri"/>
              </a:rPr>
              <a:t>on</a:t>
            </a:r>
            <a:r>
              <a:rPr sz="2200" spc="-55">
                <a:latin typeface="Calibri"/>
                <a:cs typeface="Calibri"/>
              </a:rPr>
              <a:t> </a:t>
            </a:r>
            <a:r>
              <a:rPr sz="2200">
                <a:latin typeface="Calibri"/>
                <a:cs typeface="Calibri"/>
              </a:rPr>
              <a:t>der</a:t>
            </a:r>
            <a:r>
              <a:rPr sz="2200" spc="-45">
                <a:latin typeface="Calibri"/>
                <a:cs typeface="Calibri"/>
              </a:rPr>
              <a:t> </a:t>
            </a:r>
            <a:r>
              <a:rPr sz="2200">
                <a:latin typeface="Calibri"/>
                <a:cs typeface="Calibri"/>
              </a:rPr>
              <a:t>Leyen</a:t>
            </a:r>
            <a:r>
              <a:rPr sz="2200" spc="-55">
                <a:latin typeface="Calibri"/>
                <a:cs typeface="Calibri"/>
              </a:rPr>
              <a:t> </a:t>
            </a:r>
            <a:r>
              <a:rPr lang="nl-NL" sz="2200" spc="-55">
                <a:latin typeface="Calibri"/>
                <a:cs typeface="Calibri"/>
              </a:rPr>
              <a:t>(3 april)</a:t>
            </a:r>
            <a:endParaRPr sz="2200">
              <a:latin typeface="Calibri"/>
              <a:cs typeface="Calibri"/>
            </a:endParaRPr>
          </a:p>
          <a:p>
            <a:pPr marL="698500" marR="264160" lvl="1" indent="-228600">
              <a:lnSpc>
                <a:spcPts val="2380"/>
              </a:lnSpc>
              <a:spcBef>
                <a:spcPts val="540"/>
              </a:spcBef>
              <a:buFont typeface="Courier New"/>
              <a:buChar char="o"/>
              <a:tabLst>
                <a:tab pos="698500" algn="l"/>
              </a:tabLst>
            </a:pPr>
            <a:r>
              <a:rPr lang="nl-NL" sz="2200">
                <a:latin typeface="Calibri"/>
                <a:cs typeface="Calibri"/>
              </a:rPr>
              <a:t>Tegen heffingen en achterliggende redenen</a:t>
            </a:r>
            <a:r>
              <a:rPr sz="2200">
                <a:latin typeface="Calibri"/>
                <a:cs typeface="Calibri"/>
              </a:rPr>
              <a:t>,</a:t>
            </a:r>
            <a:r>
              <a:rPr sz="2200" spc="-35">
                <a:latin typeface="Calibri"/>
                <a:cs typeface="Calibri"/>
              </a:rPr>
              <a:t> </a:t>
            </a:r>
            <a:r>
              <a:rPr lang="nl-NL" sz="2200" spc="-35">
                <a:latin typeface="Calibri"/>
                <a:cs typeface="Calibri"/>
              </a:rPr>
              <a:t>omdat invoering een negatief effect zal hebben op de economie en werkgelegenheid en geen voordelen biedt</a:t>
            </a:r>
            <a:endParaRPr sz="2200">
              <a:latin typeface="Calibri"/>
              <a:cs typeface="Calibri"/>
            </a:endParaRPr>
          </a:p>
          <a:p>
            <a:pPr marL="698500" lvl="1" indent="-228600">
              <a:lnSpc>
                <a:spcPts val="2510"/>
              </a:lnSpc>
              <a:spcBef>
                <a:spcPts val="185"/>
              </a:spcBef>
              <a:buFont typeface="Courier New"/>
              <a:buChar char="o"/>
              <a:tabLst>
                <a:tab pos="698500" algn="l"/>
              </a:tabLst>
            </a:pPr>
            <a:r>
              <a:rPr lang="nl-NL" sz="2200" spc="-45">
                <a:uFill>
                  <a:solidFill>
                    <a:srgbClr val="000000"/>
                  </a:solidFill>
                </a:uFill>
                <a:latin typeface="Calibri"/>
                <a:cs typeface="Calibri"/>
              </a:rPr>
              <a:t>G</a:t>
            </a:r>
            <a:r>
              <a:rPr lang="nl-NL" sz="2200" spc="-45">
                <a:latin typeface="Calibri"/>
                <a:cs typeface="Calibri"/>
              </a:rPr>
              <a:t>een overhaaste reactie met tegenmaatregelen door de EU. Doel van onderhandelingen is het minimaliseren van vergelding</a:t>
            </a:r>
            <a:endParaRPr sz="2200">
              <a:latin typeface="Calibri"/>
              <a:cs typeface="Calibri"/>
            </a:endParaRPr>
          </a:p>
          <a:p>
            <a:pPr marL="698500" marR="5080" lvl="1" indent="-228600">
              <a:lnSpc>
                <a:spcPts val="2380"/>
              </a:lnSpc>
              <a:spcBef>
                <a:spcPts val="540"/>
              </a:spcBef>
              <a:buFont typeface="Courier New"/>
              <a:buChar char="o"/>
              <a:tabLst>
                <a:tab pos="698500" algn="l"/>
              </a:tabLst>
            </a:pPr>
            <a:r>
              <a:rPr sz="2200">
                <a:latin typeface="Calibri"/>
                <a:cs typeface="Calibri"/>
              </a:rPr>
              <a:t>EU</a:t>
            </a:r>
            <a:r>
              <a:rPr sz="2200" spc="-55">
                <a:latin typeface="Calibri"/>
                <a:cs typeface="Calibri"/>
              </a:rPr>
              <a:t> </a:t>
            </a:r>
            <a:r>
              <a:rPr sz="2200">
                <a:latin typeface="Calibri"/>
                <a:cs typeface="Calibri"/>
              </a:rPr>
              <a:t>Commissie</a:t>
            </a:r>
            <a:r>
              <a:rPr lang="nl-NL" sz="2200">
                <a:latin typeface="Calibri"/>
                <a:cs typeface="Calibri"/>
              </a:rPr>
              <a:t> was al doende met de tegenmaatregelen op de VS heffing op staal en aluminium</a:t>
            </a:r>
            <a:endParaRPr sz="2200">
              <a:latin typeface="Calibri"/>
              <a:cs typeface="Calibri"/>
            </a:endParaRPr>
          </a:p>
          <a:p>
            <a:pPr marL="240665" indent="-227965">
              <a:lnSpc>
                <a:spcPct val="100000"/>
              </a:lnSpc>
              <a:spcBef>
                <a:spcPts val="690"/>
              </a:spcBef>
              <a:buFont typeface="Arial"/>
              <a:buChar char="•"/>
              <a:tabLst>
                <a:tab pos="240665" algn="l"/>
              </a:tabLst>
            </a:pPr>
            <a:r>
              <a:rPr lang="nl-NL" sz="2200">
                <a:latin typeface="Calibri"/>
                <a:cs typeface="Calibri"/>
              </a:rPr>
              <a:t>Informeel doel is om in juni</a:t>
            </a:r>
            <a:r>
              <a:rPr sz="2200" spc="-45">
                <a:latin typeface="Calibri"/>
                <a:cs typeface="Calibri"/>
              </a:rPr>
              <a:t> </a:t>
            </a:r>
            <a:r>
              <a:rPr sz="2200">
                <a:latin typeface="Calibri"/>
                <a:cs typeface="Calibri"/>
              </a:rPr>
              <a:t>/</a:t>
            </a:r>
            <a:r>
              <a:rPr sz="2200" spc="-40">
                <a:latin typeface="Calibri"/>
                <a:cs typeface="Calibri"/>
              </a:rPr>
              <a:t> </a:t>
            </a:r>
            <a:r>
              <a:rPr lang="nl-NL" sz="2200" spc="-40">
                <a:latin typeface="Calibri"/>
                <a:cs typeface="Calibri"/>
              </a:rPr>
              <a:t>juli een EU - VS overeenkomst te sluiten</a:t>
            </a:r>
            <a:endParaRPr sz="2200">
              <a:latin typeface="Calibri"/>
              <a:cs typeface="Calibri"/>
            </a:endParaRPr>
          </a:p>
          <a:p>
            <a:pPr marL="241300" marR="520700" indent="-228600">
              <a:lnSpc>
                <a:spcPts val="2380"/>
              </a:lnSpc>
              <a:spcBef>
                <a:spcPts val="1045"/>
              </a:spcBef>
              <a:buFont typeface="Arial"/>
              <a:buChar char="•"/>
              <a:tabLst>
                <a:tab pos="241300" algn="l"/>
              </a:tabLst>
            </a:pPr>
            <a:r>
              <a:rPr lang="nl-NL" sz="2200">
                <a:latin typeface="Calibri"/>
                <a:cs typeface="Calibri"/>
              </a:rPr>
              <a:t>De extra tegenmaatregelen zullen zich naar verwachting niet richten op product gerelateerde aanpak</a:t>
            </a:r>
            <a:r>
              <a:rPr sz="2200">
                <a:latin typeface="Calibri"/>
                <a:cs typeface="Calibri"/>
              </a:rPr>
              <a:t>,</a:t>
            </a:r>
            <a:r>
              <a:rPr sz="2200" spc="-75">
                <a:latin typeface="Calibri"/>
                <a:cs typeface="Calibri"/>
              </a:rPr>
              <a:t> </a:t>
            </a:r>
            <a:r>
              <a:rPr lang="nl-NL" sz="2200" spc="-75">
                <a:latin typeface="Calibri"/>
                <a:cs typeface="Calibri"/>
              </a:rPr>
              <a:t>maar eerder op </a:t>
            </a:r>
            <a:r>
              <a:rPr sz="2200">
                <a:latin typeface="Calibri"/>
                <a:cs typeface="Calibri"/>
              </a:rPr>
              <a:t>services</a:t>
            </a:r>
            <a:r>
              <a:rPr sz="2200" spc="-15">
                <a:latin typeface="Calibri"/>
                <a:cs typeface="Calibri"/>
              </a:rPr>
              <a:t> </a:t>
            </a:r>
            <a:r>
              <a:rPr lang="nl-NL" sz="2200" spc="-15">
                <a:latin typeface="Calibri"/>
                <a:cs typeface="Calibri"/>
              </a:rPr>
              <a:t>en </a:t>
            </a:r>
            <a:r>
              <a:rPr lang="nl-NL" sz="2200" spc="-15" err="1">
                <a:latin typeface="Calibri"/>
                <a:cs typeface="Calibri"/>
              </a:rPr>
              <a:t>tech</a:t>
            </a:r>
            <a:r>
              <a:rPr lang="nl-NL" sz="2200" spc="-15">
                <a:latin typeface="Calibri"/>
                <a:cs typeface="Calibri"/>
              </a:rPr>
              <a:t>-bedrijven</a:t>
            </a:r>
            <a:endParaRPr sz="2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5">
            <a:extLst>
              <a:ext uri="{FF2B5EF4-FFF2-40B4-BE49-F238E27FC236}">
                <a16:creationId xmlns:a16="http://schemas.microsoft.com/office/drawing/2014/main" id="{74CBEF03-CB95-C8DC-71F4-7E26ACE84F1F}"/>
              </a:ext>
            </a:extLst>
          </p:cNvPr>
          <p:cNvGrpSpPr/>
          <p:nvPr/>
        </p:nvGrpSpPr>
        <p:grpSpPr>
          <a:xfrm rot="20821127">
            <a:off x="598584" y="1564042"/>
            <a:ext cx="6440170" cy="4629785"/>
            <a:chOff x="2543238" y="1473085"/>
            <a:chExt cx="6440170" cy="4629785"/>
          </a:xfrm>
        </p:grpSpPr>
        <p:pic>
          <p:nvPicPr>
            <p:cNvPr id="5" name="object 6">
              <a:extLst>
                <a:ext uri="{FF2B5EF4-FFF2-40B4-BE49-F238E27FC236}">
                  <a16:creationId xmlns:a16="http://schemas.microsoft.com/office/drawing/2014/main" id="{FB7C19AE-592E-FB8F-55B9-A19E0AE8AF96}"/>
                </a:ext>
              </a:extLst>
            </p:cNvPr>
            <p:cNvPicPr/>
            <p:nvPr/>
          </p:nvPicPr>
          <p:blipFill>
            <a:blip r:embed="rId2" cstate="print"/>
            <a:stretch>
              <a:fillRect/>
            </a:stretch>
          </p:blipFill>
          <p:spPr>
            <a:xfrm>
              <a:off x="2933752" y="1635031"/>
              <a:ext cx="5563370" cy="4420208"/>
            </a:xfrm>
            <a:prstGeom prst="rect">
              <a:avLst/>
            </a:prstGeom>
          </p:spPr>
        </p:pic>
        <p:sp>
          <p:nvSpPr>
            <p:cNvPr id="6" name="object 7">
              <a:extLst>
                <a:ext uri="{FF2B5EF4-FFF2-40B4-BE49-F238E27FC236}">
                  <a16:creationId xmlns:a16="http://schemas.microsoft.com/office/drawing/2014/main" id="{9FCA443A-5BB9-3EB3-D602-3620AF5EBFE9}"/>
                </a:ext>
              </a:extLst>
            </p:cNvPr>
            <p:cNvSpPr/>
            <p:nvPr/>
          </p:nvSpPr>
          <p:spPr>
            <a:xfrm>
              <a:off x="2548001" y="1477848"/>
              <a:ext cx="6430645" cy="4620260"/>
            </a:xfrm>
            <a:custGeom>
              <a:avLst/>
              <a:gdLst/>
              <a:ahLst/>
              <a:cxnLst/>
              <a:rect l="l" t="t" r="r" b="b"/>
              <a:pathLst>
                <a:path w="6430645" h="4620260">
                  <a:moveTo>
                    <a:pt x="0" y="4620260"/>
                  </a:moveTo>
                  <a:lnTo>
                    <a:pt x="6430264" y="4620260"/>
                  </a:lnTo>
                  <a:lnTo>
                    <a:pt x="6430264" y="0"/>
                  </a:lnTo>
                  <a:lnTo>
                    <a:pt x="0" y="0"/>
                  </a:lnTo>
                  <a:lnTo>
                    <a:pt x="0" y="4620260"/>
                  </a:lnTo>
                  <a:close/>
                </a:path>
              </a:pathLst>
            </a:custGeom>
            <a:ln w="9525">
              <a:solidFill>
                <a:srgbClr val="001F5F"/>
              </a:solidFill>
            </a:ln>
          </p:spPr>
          <p:txBody>
            <a:bodyPr wrap="square" lIns="0" tIns="0" rIns="0" bIns="0" rtlCol="0"/>
            <a:lstStyle/>
            <a:p>
              <a:endParaRPr/>
            </a:p>
          </p:txBody>
        </p:sp>
      </p:grpSp>
      <p:sp>
        <p:nvSpPr>
          <p:cNvPr id="8" name="object 4">
            <a:extLst>
              <a:ext uri="{FF2B5EF4-FFF2-40B4-BE49-F238E27FC236}">
                <a16:creationId xmlns:a16="http://schemas.microsoft.com/office/drawing/2014/main" id="{222D0541-E99E-7C39-1B7E-C1061FBDA729}"/>
              </a:ext>
            </a:extLst>
          </p:cNvPr>
          <p:cNvSpPr txBox="1">
            <a:spLocks noGrp="1"/>
          </p:cNvSpPr>
          <p:nvPr>
            <p:ph type="title"/>
          </p:nvPr>
        </p:nvSpPr>
        <p:spPr>
          <a:xfrm>
            <a:off x="577791" y="481995"/>
            <a:ext cx="9560144" cy="727199"/>
          </a:xfrm>
          <a:prstGeom prst="rect">
            <a:avLst/>
          </a:prstGeom>
        </p:spPr>
        <p:txBody>
          <a:bodyPr vert="horz" wrap="square" lIns="0" tIns="232486" rIns="0" bIns="0" rtlCol="0">
            <a:spAutoFit/>
          </a:bodyPr>
          <a:lstStyle/>
          <a:p>
            <a:pPr marL="12700">
              <a:lnSpc>
                <a:spcPct val="100000"/>
              </a:lnSpc>
              <a:spcBef>
                <a:spcPts val="105"/>
              </a:spcBef>
            </a:pPr>
            <a:r>
              <a:rPr sz="3200">
                <a:solidFill>
                  <a:srgbClr val="000000"/>
                </a:solidFill>
              </a:rPr>
              <a:t>EBI</a:t>
            </a:r>
            <a:r>
              <a:rPr sz="3200" spc="-80">
                <a:solidFill>
                  <a:srgbClr val="000000"/>
                </a:solidFill>
              </a:rPr>
              <a:t> </a:t>
            </a:r>
            <a:r>
              <a:rPr sz="3200" spc="-10">
                <a:solidFill>
                  <a:srgbClr val="000000"/>
                </a:solidFill>
              </a:rPr>
              <a:t>statement</a:t>
            </a:r>
            <a:r>
              <a:rPr lang="nl-NL" sz="3200" spc="-10">
                <a:solidFill>
                  <a:srgbClr val="000000"/>
                </a:solidFill>
              </a:rPr>
              <a:t>s</a:t>
            </a:r>
            <a:endParaRPr sz="3200"/>
          </a:p>
        </p:txBody>
      </p:sp>
      <p:pic>
        <p:nvPicPr>
          <p:cNvPr id="3" name="Afbeelding 2">
            <a:extLst>
              <a:ext uri="{FF2B5EF4-FFF2-40B4-BE49-F238E27FC236}">
                <a16:creationId xmlns:a16="http://schemas.microsoft.com/office/drawing/2014/main" id="{4298549D-4701-46C0-4134-2DF089855649}"/>
              </a:ext>
            </a:extLst>
          </p:cNvPr>
          <p:cNvPicPr>
            <a:picLocks noChangeAspect="1"/>
          </p:cNvPicPr>
          <p:nvPr/>
        </p:nvPicPr>
        <p:blipFill>
          <a:blip r:embed="rId3"/>
          <a:stretch>
            <a:fillRect/>
          </a:stretch>
        </p:blipFill>
        <p:spPr>
          <a:xfrm rot="851598">
            <a:off x="8359407" y="-224285"/>
            <a:ext cx="3584575" cy="4340790"/>
          </a:xfrm>
          <a:prstGeom prst="rect">
            <a:avLst/>
          </a:prstGeom>
        </p:spPr>
      </p:pic>
      <p:pic>
        <p:nvPicPr>
          <p:cNvPr id="10" name="Afbeelding 9">
            <a:extLst>
              <a:ext uri="{FF2B5EF4-FFF2-40B4-BE49-F238E27FC236}">
                <a16:creationId xmlns:a16="http://schemas.microsoft.com/office/drawing/2014/main" id="{44C54A23-8EA1-5432-AFD0-80E4D0F9229E}"/>
              </a:ext>
            </a:extLst>
          </p:cNvPr>
          <p:cNvPicPr>
            <a:picLocks noChangeAspect="1"/>
          </p:cNvPicPr>
          <p:nvPr/>
        </p:nvPicPr>
        <p:blipFill>
          <a:blip r:embed="rId4"/>
          <a:stretch>
            <a:fillRect/>
          </a:stretch>
        </p:blipFill>
        <p:spPr>
          <a:xfrm rot="852472">
            <a:off x="7353300" y="3947485"/>
            <a:ext cx="3429616" cy="4364966"/>
          </a:xfrm>
          <a:prstGeom prst="rect">
            <a:avLst/>
          </a:prstGeom>
        </p:spPr>
      </p:pic>
    </p:spTree>
    <p:extLst>
      <p:ext uri="{BB962C8B-B14F-4D97-AF65-F5344CB8AC3E}">
        <p14:creationId xmlns:p14="http://schemas.microsoft.com/office/powerpoint/2010/main" val="210480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7104" y="706480"/>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spc="-25">
                <a:solidFill>
                  <a:srgbClr val="000000"/>
                </a:solidFill>
              </a:rPr>
              <a:t>Heffingen op auto’s en -onderdelen</a:t>
            </a:r>
            <a:endParaRPr sz="3200"/>
          </a:p>
        </p:txBody>
      </p:sp>
      <p:sp>
        <p:nvSpPr>
          <p:cNvPr id="3" name="object 3"/>
          <p:cNvSpPr txBox="1"/>
          <p:nvPr/>
        </p:nvSpPr>
        <p:spPr>
          <a:xfrm>
            <a:off x="916939" y="1808733"/>
            <a:ext cx="10120630" cy="1856277"/>
          </a:xfrm>
          <a:prstGeom prst="rect">
            <a:avLst/>
          </a:prstGeom>
        </p:spPr>
        <p:txBody>
          <a:bodyPr vert="horz" wrap="square" lIns="0" tIns="12065" rIns="0" bIns="0" rtlCol="0">
            <a:spAutoFit/>
          </a:bodyPr>
          <a:lstStyle/>
          <a:p>
            <a:pPr marL="240665" indent="-227965">
              <a:lnSpc>
                <a:spcPts val="2510"/>
              </a:lnSpc>
              <a:spcBef>
                <a:spcPts val="95"/>
              </a:spcBef>
              <a:buFont typeface="Arial"/>
              <a:buChar char="•"/>
              <a:tabLst>
                <a:tab pos="240665" algn="l"/>
              </a:tabLst>
            </a:pPr>
            <a:r>
              <a:rPr sz="2200">
                <a:solidFill>
                  <a:srgbClr val="2F2F2F"/>
                </a:solidFill>
                <a:latin typeface="Calibri"/>
                <a:cs typeface="Calibri"/>
              </a:rPr>
              <a:t>25%</a:t>
            </a:r>
            <a:r>
              <a:rPr sz="2200" spc="-55">
                <a:solidFill>
                  <a:srgbClr val="2F2F2F"/>
                </a:solidFill>
                <a:latin typeface="Calibri"/>
                <a:cs typeface="Calibri"/>
              </a:rPr>
              <a:t> </a:t>
            </a:r>
            <a:r>
              <a:rPr lang="nl-NL" sz="2200" spc="-55">
                <a:solidFill>
                  <a:srgbClr val="2F2F2F"/>
                </a:solidFill>
                <a:latin typeface="Calibri"/>
                <a:cs typeface="Calibri"/>
              </a:rPr>
              <a:t>heffing op geïmporteerde personenauto’s, bestelauto’s en lichte vrachtwagens</a:t>
            </a:r>
          </a:p>
          <a:p>
            <a:pPr marL="240665" indent="-227965">
              <a:lnSpc>
                <a:spcPts val="2510"/>
              </a:lnSpc>
              <a:spcBef>
                <a:spcPts val="95"/>
              </a:spcBef>
              <a:buFont typeface="Arial"/>
              <a:buChar char="•"/>
              <a:tabLst>
                <a:tab pos="240665" algn="l"/>
              </a:tabLst>
            </a:pPr>
            <a:endParaRPr lang="nl-NL" sz="2200" spc="-35">
              <a:solidFill>
                <a:srgbClr val="2F2F2F"/>
              </a:solidFill>
              <a:latin typeface="Calibri"/>
              <a:cs typeface="Calibri"/>
            </a:endParaRPr>
          </a:p>
          <a:p>
            <a:pPr marL="240665" indent="-227965">
              <a:lnSpc>
                <a:spcPts val="2510"/>
              </a:lnSpc>
              <a:spcBef>
                <a:spcPts val="95"/>
              </a:spcBef>
              <a:buFont typeface="Arial"/>
              <a:buChar char="•"/>
              <a:tabLst>
                <a:tab pos="240665" algn="l"/>
              </a:tabLst>
            </a:pPr>
            <a:r>
              <a:rPr lang="nl-NL" sz="2200" spc="-35">
                <a:solidFill>
                  <a:srgbClr val="2F2F2F"/>
                </a:solidFill>
                <a:latin typeface="Calibri"/>
                <a:cs typeface="Calibri"/>
              </a:rPr>
              <a:t>Geldt voor onderdelen, motoren, transmissies, elektrische componenten</a:t>
            </a:r>
            <a:endParaRPr sz="2200">
              <a:latin typeface="Calibri"/>
              <a:cs typeface="Calibri"/>
            </a:endParaRPr>
          </a:p>
          <a:p>
            <a:pPr marL="240665" indent="-227965">
              <a:lnSpc>
                <a:spcPct val="100000"/>
              </a:lnSpc>
              <a:spcBef>
                <a:spcPts val="690"/>
              </a:spcBef>
              <a:buFont typeface="Arial"/>
              <a:buChar char="•"/>
              <a:tabLst>
                <a:tab pos="240665" algn="l"/>
              </a:tabLst>
            </a:pPr>
            <a:endParaRPr lang="nl-NL" sz="2200" spc="-25">
              <a:solidFill>
                <a:srgbClr val="2F2F2F"/>
              </a:solidFill>
              <a:latin typeface="Calibri"/>
              <a:cs typeface="Calibri"/>
            </a:endParaRPr>
          </a:p>
          <a:p>
            <a:pPr marL="240665" indent="-227965">
              <a:lnSpc>
                <a:spcPct val="100000"/>
              </a:lnSpc>
              <a:spcBef>
                <a:spcPts val="690"/>
              </a:spcBef>
              <a:buFont typeface="Arial"/>
              <a:buChar char="•"/>
              <a:tabLst>
                <a:tab pos="240665" algn="l"/>
              </a:tabLst>
            </a:pPr>
            <a:r>
              <a:rPr lang="nl-NL" sz="2200" spc="-25">
                <a:solidFill>
                  <a:srgbClr val="2F2F2F"/>
                </a:solidFill>
                <a:latin typeface="Calibri"/>
                <a:cs typeface="Calibri"/>
              </a:rPr>
              <a:t>Heffing per 3 april van kracht</a:t>
            </a:r>
            <a:endParaRPr sz="2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7232" y="707439"/>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spc="-25">
                <a:solidFill>
                  <a:srgbClr val="000000"/>
                </a:solidFill>
              </a:rPr>
              <a:t>Heffingen voor landen die </a:t>
            </a:r>
            <a:r>
              <a:rPr lang="nl-NL" sz="3200" spc="-20" err="1">
                <a:solidFill>
                  <a:srgbClr val="000000"/>
                </a:solidFill>
              </a:rPr>
              <a:t>Venez</a:t>
            </a:r>
            <a:r>
              <a:rPr lang="nl-NL" sz="3200" spc="-20">
                <a:solidFill>
                  <a:srgbClr val="000000"/>
                </a:solidFill>
              </a:rPr>
              <a:t>ola</a:t>
            </a:r>
            <a:r>
              <a:rPr lang="nl-NL" sz="3200" spc="-20" err="1">
                <a:solidFill>
                  <a:srgbClr val="000000"/>
                </a:solidFill>
              </a:rPr>
              <a:t>anse</a:t>
            </a:r>
            <a:r>
              <a:rPr lang="nl-NL" sz="3200" spc="-20">
                <a:solidFill>
                  <a:srgbClr val="000000"/>
                </a:solidFill>
              </a:rPr>
              <a:t> olie importeren</a:t>
            </a:r>
            <a:endParaRPr sz="3200"/>
          </a:p>
        </p:txBody>
      </p:sp>
      <p:sp>
        <p:nvSpPr>
          <p:cNvPr id="3" name="object 3"/>
          <p:cNvSpPr txBox="1"/>
          <p:nvPr/>
        </p:nvSpPr>
        <p:spPr>
          <a:xfrm>
            <a:off x="916939" y="1715566"/>
            <a:ext cx="10080625" cy="2032608"/>
          </a:xfrm>
          <a:prstGeom prst="rect">
            <a:avLst/>
          </a:prstGeom>
        </p:spPr>
        <p:txBody>
          <a:bodyPr vert="horz" wrap="square" lIns="0" tIns="105410" rIns="0" bIns="0" rtlCol="0">
            <a:spAutoFit/>
          </a:bodyPr>
          <a:lstStyle/>
          <a:p>
            <a:pPr marL="240665" indent="-227965">
              <a:lnSpc>
                <a:spcPct val="100000"/>
              </a:lnSpc>
              <a:spcBef>
                <a:spcPts val="830"/>
              </a:spcBef>
              <a:buFont typeface="Arial"/>
              <a:buChar char="•"/>
              <a:tabLst>
                <a:tab pos="240665" algn="l"/>
              </a:tabLst>
            </a:pPr>
            <a:r>
              <a:rPr lang="nl-NL" sz="2200">
                <a:latin typeface="Calibri"/>
                <a:cs typeface="Calibri"/>
              </a:rPr>
              <a:t>‘</a:t>
            </a:r>
            <a:r>
              <a:rPr sz="2200">
                <a:latin typeface="Calibri"/>
                <a:cs typeface="Calibri"/>
              </a:rPr>
              <a:t>W</a:t>
            </a:r>
            <a:r>
              <a:rPr lang="nl-NL" sz="2200" err="1">
                <a:latin typeface="Calibri"/>
                <a:cs typeface="Calibri"/>
              </a:rPr>
              <a:t>hite</a:t>
            </a:r>
            <a:r>
              <a:rPr lang="nl-NL" sz="2200">
                <a:latin typeface="Calibri"/>
                <a:cs typeface="Calibri"/>
              </a:rPr>
              <a:t> </a:t>
            </a:r>
            <a:r>
              <a:rPr sz="2200">
                <a:latin typeface="Calibri"/>
                <a:cs typeface="Calibri"/>
              </a:rPr>
              <a:t>H</a:t>
            </a:r>
            <a:r>
              <a:rPr lang="nl-NL" sz="2200" err="1">
                <a:latin typeface="Calibri"/>
                <a:cs typeface="Calibri"/>
              </a:rPr>
              <a:t>ouse</a:t>
            </a:r>
            <a:r>
              <a:rPr lang="nl-NL" sz="2200">
                <a:latin typeface="Calibri"/>
                <a:cs typeface="Calibri"/>
              </a:rPr>
              <a:t> </a:t>
            </a:r>
            <a:r>
              <a:rPr sz="2200">
                <a:latin typeface="Calibri"/>
                <a:cs typeface="Calibri"/>
              </a:rPr>
              <a:t>Executive</a:t>
            </a:r>
            <a:r>
              <a:rPr sz="2200" spc="-45">
                <a:latin typeface="Calibri"/>
                <a:cs typeface="Calibri"/>
              </a:rPr>
              <a:t> </a:t>
            </a:r>
            <a:r>
              <a:rPr sz="2200">
                <a:latin typeface="Calibri"/>
                <a:cs typeface="Calibri"/>
              </a:rPr>
              <a:t>Order</a:t>
            </a:r>
            <a:r>
              <a:rPr lang="nl-NL" sz="2200">
                <a:latin typeface="Calibri"/>
                <a:cs typeface="Calibri"/>
              </a:rPr>
              <a:t>’</a:t>
            </a:r>
            <a:r>
              <a:rPr sz="2200" spc="-75">
                <a:latin typeface="Calibri"/>
                <a:cs typeface="Calibri"/>
              </a:rPr>
              <a:t> </a:t>
            </a:r>
            <a:r>
              <a:rPr lang="nl-NL" sz="2200" spc="-75">
                <a:latin typeface="Calibri"/>
                <a:cs typeface="Calibri"/>
              </a:rPr>
              <a:t>voor landen die </a:t>
            </a:r>
            <a:r>
              <a:rPr lang="nl-NL" sz="2200" spc="-10" err="1">
                <a:latin typeface="Calibri"/>
                <a:cs typeface="Calibri"/>
              </a:rPr>
              <a:t>Venezolaa</a:t>
            </a:r>
            <a:r>
              <a:rPr sz="2200" spc="-10">
                <a:latin typeface="Calibri"/>
                <a:cs typeface="Calibri"/>
              </a:rPr>
              <a:t>n</a:t>
            </a:r>
            <a:r>
              <a:rPr lang="nl-NL" sz="2200" spc="-10">
                <a:latin typeface="Calibri"/>
                <a:cs typeface="Calibri"/>
              </a:rPr>
              <a:t>se</a:t>
            </a:r>
            <a:r>
              <a:rPr sz="2200" spc="-50">
                <a:latin typeface="Calibri"/>
                <a:cs typeface="Calibri"/>
              </a:rPr>
              <a:t> </a:t>
            </a:r>
            <a:r>
              <a:rPr lang="nl-NL" sz="2200" spc="-25">
                <a:latin typeface="Calibri"/>
                <a:cs typeface="Calibri"/>
              </a:rPr>
              <a:t>olie importeren</a:t>
            </a:r>
            <a:endParaRPr sz="2200">
              <a:latin typeface="Calibri"/>
              <a:cs typeface="Calibri"/>
            </a:endParaRPr>
          </a:p>
          <a:p>
            <a:pPr marL="240665" indent="-227965">
              <a:lnSpc>
                <a:spcPts val="2510"/>
              </a:lnSpc>
              <a:spcBef>
                <a:spcPts val="730"/>
              </a:spcBef>
              <a:buFont typeface="Arial"/>
              <a:buChar char="•"/>
              <a:tabLst>
                <a:tab pos="240665" algn="l"/>
              </a:tabLst>
            </a:pPr>
            <a:r>
              <a:rPr sz="2200">
                <a:latin typeface="Calibri"/>
                <a:cs typeface="Calibri"/>
              </a:rPr>
              <a:t>25</a:t>
            </a:r>
            <a:r>
              <a:rPr sz="2200" spc="-50">
                <a:latin typeface="Calibri"/>
                <a:cs typeface="Calibri"/>
              </a:rPr>
              <a:t> </a:t>
            </a:r>
            <a:r>
              <a:rPr sz="2200">
                <a:latin typeface="Calibri"/>
                <a:cs typeface="Calibri"/>
              </a:rPr>
              <a:t>%</a:t>
            </a:r>
            <a:r>
              <a:rPr sz="2200" spc="-45">
                <a:latin typeface="Calibri"/>
                <a:cs typeface="Calibri"/>
              </a:rPr>
              <a:t> </a:t>
            </a:r>
            <a:r>
              <a:rPr lang="nl-NL" sz="2200" spc="-45">
                <a:latin typeface="Calibri"/>
                <a:cs typeface="Calibri"/>
              </a:rPr>
              <a:t>heffing kan worden berekend op alle producten die de VS importeert uit de landen die die olie importeren</a:t>
            </a:r>
            <a:r>
              <a:rPr sz="2200">
                <a:latin typeface="Calibri"/>
                <a:cs typeface="Calibri"/>
              </a:rPr>
              <a:t>,</a:t>
            </a:r>
            <a:r>
              <a:rPr sz="2200" spc="-55">
                <a:latin typeface="Calibri"/>
                <a:cs typeface="Calibri"/>
              </a:rPr>
              <a:t> </a:t>
            </a:r>
            <a:r>
              <a:rPr lang="nl-NL" sz="2200" spc="-55">
                <a:latin typeface="Calibri"/>
                <a:cs typeface="Calibri"/>
              </a:rPr>
              <a:t>ongeacht direct of indirect via derde landen</a:t>
            </a:r>
            <a:endParaRPr sz="2200">
              <a:latin typeface="Calibri"/>
              <a:cs typeface="Calibri"/>
            </a:endParaRPr>
          </a:p>
          <a:p>
            <a:pPr marL="240665" indent="-227965">
              <a:lnSpc>
                <a:spcPct val="100000"/>
              </a:lnSpc>
              <a:spcBef>
                <a:spcPts val="730"/>
              </a:spcBef>
              <a:buFont typeface="Arial"/>
              <a:buChar char="•"/>
              <a:tabLst>
                <a:tab pos="240665" algn="l"/>
              </a:tabLst>
            </a:pPr>
            <a:r>
              <a:rPr lang="nl-NL" sz="2200">
                <a:latin typeface="Calibri"/>
                <a:cs typeface="Calibri"/>
              </a:rPr>
              <a:t>Landen die in de </a:t>
            </a:r>
            <a:r>
              <a:rPr sz="2200">
                <a:latin typeface="Calibri"/>
                <a:cs typeface="Calibri"/>
              </a:rPr>
              <a:t>EU</a:t>
            </a:r>
            <a:r>
              <a:rPr sz="2200" spc="-45">
                <a:latin typeface="Calibri"/>
                <a:cs typeface="Calibri"/>
              </a:rPr>
              <a:t> </a:t>
            </a:r>
            <a:r>
              <a:rPr lang="nl-NL" sz="2200" spc="-45">
                <a:latin typeface="Calibri"/>
                <a:cs typeface="Calibri"/>
              </a:rPr>
              <a:t>potentieel geraakt worden:</a:t>
            </a:r>
            <a:r>
              <a:rPr sz="2200" spc="-30">
                <a:latin typeface="Calibri"/>
                <a:cs typeface="Calibri"/>
              </a:rPr>
              <a:t> </a:t>
            </a:r>
            <a:r>
              <a:rPr sz="2200" spc="-20">
                <a:latin typeface="Calibri"/>
                <a:cs typeface="Calibri"/>
              </a:rPr>
              <a:t>Ital</a:t>
            </a:r>
            <a:r>
              <a:rPr lang="nl-NL" sz="2200" spc="-20">
                <a:latin typeface="Calibri"/>
                <a:cs typeface="Calibri"/>
              </a:rPr>
              <a:t>ie</a:t>
            </a:r>
            <a:r>
              <a:rPr sz="2200" spc="-20">
                <a:latin typeface="Calibri"/>
                <a:cs typeface="Calibri"/>
              </a:rPr>
              <a:t>,</a:t>
            </a:r>
            <a:r>
              <a:rPr sz="2200" spc="-55">
                <a:latin typeface="Calibri"/>
                <a:cs typeface="Calibri"/>
              </a:rPr>
              <a:t> </a:t>
            </a:r>
            <a:r>
              <a:rPr sz="2200">
                <a:latin typeface="Calibri"/>
                <a:cs typeface="Calibri"/>
              </a:rPr>
              <a:t>Spa</a:t>
            </a:r>
            <a:r>
              <a:rPr lang="nl-NL" sz="2200" err="1">
                <a:latin typeface="Calibri"/>
                <a:cs typeface="Calibri"/>
              </a:rPr>
              <a:t>nje</a:t>
            </a:r>
            <a:r>
              <a:rPr sz="2200">
                <a:latin typeface="Calibri"/>
                <a:cs typeface="Calibri"/>
              </a:rPr>
              <a:t>,</a:t>
            </a:r>
            <a:r>
              <a:rPr sz="2200" spc="-60">
                <a:latin typeface="Calibri"/>
                <a:cs typeface="Calibri"/>
              </a:rPr>
              <a:t> </a:t>
            </a:r>
            <a:r>
              <a:rPr sz="2200" spc="-10">
                <a:latin typeface="Calibri"/>
                <a:cs typeface="Calibri"/>
              </a:rPr>
              <a:t>Ne</a:t>
            </a:r>
            <a:r>
              <a:rPr lang="nl-NL" sz="2200" spc="-10">
                <a:latin typeface="Calibri"/>
                <a:cs typeface="Calibri"/>
              </a:rPr>
              <a:t>d</a:t>
            </a:r>
            <a:r>
              <a:rPr sz="2200" spc="-10" err="1">
                <a:latin typeface="Calibri"/>
                <a:cs typeface="Calibri"/>
              </a:rPr>
              <a:t>erland</a:t>
            </a:r>
            <a:endParaRPr sz="2200">
              <a:latin typeface="Calibri"/>
              <a:cs typeface="Calibri"/>
            </a:endParaRPr>
          </a:p>
          <a:p>
            <a:pPr marL="240665" indent="-227965">
              <a:lnSpc>
                <a:spcPct val="100000"/>
              </a:lnSpc>
              <a:spcBef>
                <a:spcPts val="745"/>
              </a:spcBef>
              <a:buFont typeface="Arial"/>
              <a:buChar char="•"/>
              <a:tabLst>
                <a:tab pos="240665" algn="l"/>
              </a:tabLst>
            </a:pPr>
            <a:r>
              <a:rPr lang="nl-NL" sz="2200">
                <a:latin typeface="Calibri"/>
                <a:cs typeface="Calibri"/>
              </a:rPr>
              <a:t>Er is nog weinig bekend over de details vanuit de VS</a:t>
            </a:r>
            <a:endParaRPr sz="2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741" y="546295"/>
            <a:ext cx="9560144" cy="966290"/>
          </a:xfrm>
          <a:prstGeom prst="rect">
            <a:avLst/>
          </a:prstGeom>
        </p:spPr>
        <p:txBody>
          <a:bodyPr vert="horz" wrap="square" lIns="0" tIns="67945" rIns="0" bIns="0" rtlCol="0">
            <a:spAutoFit/>
          </a:bodyPr>
          <a:lstStyle/>
          <a:p>
            <a:pPr marL="12700" marR="5080">
              <a:lnSpc>
                <a:spcPts val="3460"/>
              </a:lnSpc>
              <a:spcBef>
                <a:spcPts val="535"/>
              </a:spcBef>
            </a:pPr>
            <a:r>
              <a:rPr sz="3200">
                <a:solidFill>
                  <a:srgbClr val="000000"/>
                </a:solidFill>
              </a:rPr>
              <a:t>EU</a:t>
            </a:r>
            <a:r>
              <a:rPr sz="3200" spc="-45">
                <a:solidFill>
                  <a:srgbClr val="000000"/>
                </a:solidFill>
              </a:rPr>
              <a:t> </a:t>
            </a:r>
            <a:r>
              <a:rPr lang="nl-NL" sz="3200" spc="-45">
                <a:solidFill>
                  <a:srgbClr val="000000"/>
                </a:solidFill>
              </a:rPr>
              <a:t>tegenmaatregelen op VS heffingen op staal en aluminium</a:t>
            </a:r>
            <a:r>
              <a:rPr sz="3200" spc="-45">
                <a:solidFill>
                  <a:srgbClr val="000000"/>
                </a:solidFill>
              </a:rPr>
              <a:t> </a:t>
            </a:r>
            <a:r>
              <a:rPr sz="3200">
                <a:solidFill>
                  <a:srgbClr val="000000"/>
                </a:solidFill>
              </a:rPr>
              <a:t>–</a:t>
            </a:r>
            <a:r>
              <a:rPr sz="3200" spc="-50">
                <a:solidFill>
                  <a:srgbClr val="000000"/>
                </a:solidFill>
              </a:rPr>
              <a:t> </a:t>
            </a:r>
            <a:r>
              <a:rPr lang="nl-NL" sz="3200" spc="-50">
                <a:solidFill>
                  <a:srgbClr val="000000"/>
                </a:solidFill>
              </a:rPr>
              <a:t>twee weken uitstel</a:t>
            </a:r>
            <a:endParaRPr sz="3200"/>
          </a:p>
        </p:txBody>
      </p:sp>
      <p:sp>
        <p:nvSpPr>
          <p:cNvPr id="3" name="object 3"/>
          <p:cNvSpPr txBox="1"/>
          <p:nvPr/>
        </p:nvSpPr>
        <p:spPr>
          <a:xfrm>
            <a:off x="916939" y="1808733"/>
            <a:ext cx="10313035" cy="3428503"/>
          </a:xfrm>
          <a:prstGeom prst="rect">
            <a:avLst/>
          </a:prstGeom>
        </p:spPr>
        <p:txBody>
          <a:bodyPr vert="horz" wrap="square" lIns="0" tIns="12065" rIns="0" bIns="0" rtlCol="0">
            <a:spAutoFit/>
          </a:bodyPr>
          <a:lstStyle/>
          <a:p>
            <a:pPr marL="240665" indent="-227965">
              <a:lnSpc>
                <a:spcPts val="2510"/>
              </a:lnSpc>
              <a:spcBef>
                <a:spcPts val="95"/>
              </a:spcBef>
              <a:buFont typeface="Arial"/>
              <a:buChar char="•"/>
              <a:tabLst>
                <a:tab pos="240665" algn="l"/>
              </a:tabLst>
            </a:pPr>
            <a:r>
              <a:rPr sz="2200" spc="-20">
                <a:latin typeface="Calibri"/>
                <a:cs typeface="Calibri"/>
              </a:rPr>
              <a:t>EU</a:t>
            </a:r>
            <a:r>
              <a:rPr lang="nl-NL" sz="2200" spc="-20">
                <a:latin typeface="Calibri"/>
                <a:cs typeface="Calibri"/>
              </a:rPr>
              <a:t> tegenmaatregelen</a:t>
            </a:r>
            <a:r>
              <a:rPr sz="2200" spc="-30">
                <a:latin typeface="Calibri"/>
                <a:cs typeface="Calibri"/>
              </a:rPr>
              <a:t> </a:t>
            </a:r>
            <a:r>
              <a:rPr sz="2200">
                <a:latin typeface="Calibri"/>
                <a:cs typeface="Calibri"/>
              </a:rPr>
              <a:t>o</a:t>
            </a:r>
            <a:r>
              <a:rPr lang="nl-NL" sz="2200">
                <a:latin typeface="Calibri"/>
                <a:cs typeface="Calibri"/>
              </a:rPr>
              <a:t>p</a:t>
            </a:r>
            <a:r>
              <a:rPr sz="2200" spc="-50">
                <a:latin typeface="Calibri"/>
                <a:cs typeface="Calibri"/>
              </a:rPr>
              <a:t> </a:t>
            </a:r>
            <a:r>
              <a:rPr lang="nl-NL" sz="2200" spc="-50">
                <a:latin typeface="Calibri"/>
                <a:cs typeface="Calibri"/>
              </a:rPr>
              <a:t>import van producten uit VS </a:t>
            </a:r>
            <a:r>
              <a:rPr sz="2200">
                <a:latin typeface="Calibri"/>
                <a:cs typeface="Calibri"/>
              </a:rPr>
              <a:t>import</a:t>
            </a:r>
            <a:r>
              <a:rPr lang="nl-NL" sz="2200">
                <a:latin typeface="Calibri"/>
                <a:cs typeface="Calibri"/>
              </a:rPr>
              <a:t>, in</a:t>
            </a:r>
            <a:r>
              <a:rPr sz="2200">
                <a:latin typeface="Calibri"/>
                <a:cs typeface="Calibri"/>
              </a:rPr>
              <a:t>cl.</a:t>
            </a:r>
            <a:r>
              <a:rPr sz="2200" spc="-55">
                <a:latin typeface="Calibri"/>
                <a:cs typeface="Calibri"/>
              </a:rPr>
              <a:t> </a:t>
            </a:r>
            <a:r>
              <a:rPr sz="2200" err="1">
                <a:latin typeface="Calibri"/>
                <a:cs typeface="Calibri"/>
              </a:rPr>
              <a:t>bo</a:t>
            </a:r>
            <a:r>
              <a:rPr lang="nl-NL" sz="2200">
                <a:latin typeface="Calibri"/>
                <a:cs typeface="Calibri"/>
              </a:rPr>
              <a:t>ten</a:t>
            </a:r>
            <a:r>
              <a:rPr sz="2200">
                <a:latin typeface="Calibri"/>
                <a:cs typeface="Calibri"/>
              </a:rPr>
              <a:t>,</a:t>
            </a:r>
            <a:r>
              <a:rPr sz="2200" spc="-50">
                <a:latin typeface="Calibri"/>
                <a:cs typeface="Calibri"/>
              </a:rPr>
              <a:t> </a:t>
            </a:r>
            <a:r>
              <a:rPr lang="nl-NL" sz="2200" spc="-50">
                <a:latin typeface="Calibri"/>
                <a:cs typeface="Calibri"/>
              </a:rPr>
              <a:t>is 2 weken uitgesteld tot medio april</a:t>
            </a:r>
            <a:endParaRPr sz="2200">
              <a:latin typeface="Calibri"/>
              <a:cs typeface="Calibri"/>
            </a:endParaRPr>
          </a:p>
          <a:p>
            <a:pPr marL="241300" marR="5080" indent="-228600">
              <a:lnSpc>
                <a:spcPts val="2380"/>
              </a:lnSpc>
              <a:spcBef>
                <a:spcPts val="1030"/>
              </a:spcBef>
              <a:buFont typeface="Arial"/>
              <a:buChar char="•"/>
              <a:tabLst>
                <a:tab pos="241300" algn="l"/>
              </a:tabLst>
            </a:pPr>
            <a:r>
              <a:rPr lang="nl-NL" sz="2200">
                <a:latin typeface="Calibri"/>
                <a:cs typeface="Calibri"/>
              </a:rPr>
              <a:t>Lopende gesprekken over de bestaande lijst</a:t>
            </a:r>
            <a:r>
              <a:rPr sz="2200" spc="-40">
                <a:latin typeface="Calibri"/>
                <a:cs typeface="Calibri"/>
              </a:rPr>
              <a:t> </a:t>
            </a:r>
            <a:r>
              <a:rPr sz="2200">
                <a:latin typeface="Calibri"/>
                <a:cs typeface="Calibri"/>
              </a:rPr>
              <a:t>(2018</a:t>
            </a:r>
            <a:r>
              <a:rPr sz="2200" spc="-35">
                <a:latin typeface="Calibri"/>
                <a:cs typeface="Calibri"/>
              </a:rPr>
              <a:t> </a:t>
            </a:r>
            <a:r>
              <a:rPr sz="2200">
                <a:latin typeface="Calibri"/>
                <a:cs typeface="Calibri"/>
              </a:rPr>
              <a:t>li</a:t>
            </a:r>
            <a:r>
              <a:rPr lang="nl-NL" sz="2200">
                <a:latin typeface="Calibri"/>
                <a:cs typeface="Calibri"/>
              </a:rPr>
              <a:t>j</a:t>
            </a:r>
            <a:r>
              <a:rPr sz="2200" err="1">
                <a:latin typeface="Calibri"/>
                <a:cs typeface="Calibri"/>
              </a:rPr>
              <a:t>st</a:t>
            </a:r>
            <a:r>
              <a:rPr sz="2200">
                <a:latin typeface="Calibri"/>
                <a:cs typeface="Calibri"/>
              </a:rPr>
              <a:t>)</a:t>
            </a:r>
            <a:r>
              <a:rPr sz="2200" spc="-50">
                <a:latin typeface="Calibri"/>
                <a:cs typeface="Calibri"/>
              </a:rPr>
              <a:t> </a:t>
            </a:r>
            <a:r>
              <a:rPr lang="nl-NL" sz="2200" spc="-50">
                <a:latin typeface="Calibri"/>
                <a:cs typeface="Calibri"/>
              </a:rPr>
              <a:t>en nieuwe producten</a:t>
            </a:r>
          </a:p>
          <a:p>
            <a:pPr marL="241300" marR="5080" indent="-228600">
              <a:lnSpc>
                <a:spcPts val="2380"/>
              </a:lnSpc>
              <a:spcBef>
                <a:spcPts val="1030"/>
              </a:spcBef>
              <a:buFont typeface="Arial"/>
              <a:buChar char="•"/>
              <a:tabLst>
                <a:tab pos="241300" algn="l"/>
              </a:tabLst>
            </a:pPr>
            <a:r>
              <a:rPr lang="nl-NL" sz="2200" spc="-50">
                <a:latin typeface="Calibri"/>
                <a:cs typeface="Calibri"/>
              </a:rPr>
              <a:t>Op lijst nieuwe producten staan o.a. zeilen en reddingsvesten</a:t>
            </a:r>
            <a:endParaRPr sz="2200">
              <a:latin typeface="Calibri"/>
              <a:cs typeface="Calibri"/>
            </a:endParaRPr>
          </a:p>
          <a:p>
            <a:pPr marL="240665" indent="-227965">
              <a:lnSpc>
                <a:spcPts val="2510"/>
              </a:lnSpc>
              <a:spcBef>
                <a:spcPts val="690"/>
              </a:spcBef>
              <a:buFont typeface="Arial"/>
              <a:buChar char="•"/>
              <a:tabLst>
                <a:tab pos="240665" algn="l"/>
              </a:tabLst>
            </a:pPr>
            <a:r>
              <a:rPr lang="nl-NL" sz="2200">
                <a:latin typeface="Calibri"/>
                <a:cs typeface="Calibri"/>
              </a:rPr>
              <a:t>Formeel implementatie regelgeving</a:t>
            </a:r>
            <a:r>
              <a:rPr sz="2200" spc="-25">
                <a:latin typeface="Calibri"/>
                <a:cs typeface="Calibri"/>
              </a:rPr>
              <a:t> </a:t>
            </a:r>
            <a:r>
              <a:rPr lang="nl-NL" sz="2200" spc="-25">
                <a:latin typeface="Calibri"/>
                <a:cs typeface="Calibri"/>
              </a:rPr>
              <a:t>voor</a:t>
            </a:r>
            <a:r>
              <a:rPr sz="2200" spc="-40">
                <a:latin typeface="Calibri"/>
                <a:cs typeface="Calibri"/>
              </a:rPr>
              <a:t> </a:t>
            </a:r>
            <a:r>
              <a:rPr lang="nl-NL" sz="2200" spc="-25">
                <a:latin typeface="Calibri"/>
                <a:cs typeface="Calibri"/>
              </a:rPr>
              <a:t>2</a:t>
            </a:r>
            <a:r>
              <a:rPr sz="2200" spc="-25">
                <a:latin typeface="Calibri"/>
                <a:cs typeface="Calibri"/>
              </a:rPr>
              <a:t>-</a:t>
            </a:r>
            <a:r>
              <a:rPr sz="2200">
                <a:latin typeface="Calibri"/>
                <a:cs typeface="Calibri"/>
              </a:rPr>
              <a:t>week</a:t>
            </a:r>
            <a:r>
              <a:rPr sz="2200" spc="-20">
                <a:latin typeface="Calibri"/>
                <a:cs typeface="Calibri"/>
              </a:rPr>
              <a:t> </a:t>
            </a:r>
            <a:r>
              <a:rPr lang="nl-NL" sz="2200" spc="-20">
                <a:latin typeface="Calibri"/>
                <a:cs typeface="Calibri"/>
              </a:rPr>
              <a:t>uitstel is gepubliceerd</a:t>
            </a:r>
            <a:r>
              <a:rPr lang="nl-NL" sz="2200">
                <a:latin typeface="Calibri"/>
                <a:cs typeface="Calibri"/>
              </a:rPr>
              <a:t> </a:t>
            </a:r>
            <a:r>
              <a:rPr sz="2200">
                <a:latin typeface="Calibri"/>
                <a:cs typeface="Calibri"/>
              </a:rPr>
              <a:t>in</a:t>
            </a:r>
            <a:r>
              <a:rPr sz="2200" spc="-55">
                <a:latin typeface="Calibri"/>
                <a:cs typeface="Calibri"/>
              </a:rPr>
              <a:t> </a:t>
            </a:r>
            <a:r>
              <a:rPr lang="nl-NL" sz="2200" spc="-55">
                <a:latin typeface="Calibri"/>
                <a:cs typeface="Calibri"/>
              </a:rPr>
              <a:t>het</a:t>
            </a:r>
            <a:r>
              <a:rPr sz="2200" spc="-35">
                <a:latin typeface="Calibri"/>
                <a:cs typeface="Calibri"/>
              </a:rPr>
              <a:t> </a:t>
            </a:r>
            <a:r>
              <a:rPr lang="nl-NL" sz="2200" spc="-35">
                <a:latin typeface="Calibri"/>
                <a:cs typeface="Calibri"/>
              </a:rPr>
              <a:t>‘EU </a:t>
            </a:r>
            <a:r>
              <a:rPr sz="2200" spc="-10">
                <a:latin typeface="Calibri"/>
                <a:cs typeface="Calibri"/>
              </a:rPr>
              <a:t>Official</a:t>
            </a:r>
            <a:endParaRPr sz="2200">
              <a:latin typeface="Calibri"/>
              <a:cs typeface="Calibri"/>
            </a:endParaRPr>
          </a:p>
          <a:p>
            <a:pPr marL="241300">
              <a:lnSpc>
                <a:spcPts val="2510"/>
              </a:lnSpc>
            </a:pPr>
            <a:r>
              <a:rPr sz="2200">
                <a:latin typeface="Calibri"/>
                <a:cs typeface="Calibri"/>
              </a:rPr>
              <a:t>Journal</a:t>
            </a:r>
            <a:r>
              <a:rPr lang="nl-NL" sz="2200">
                <a:latin typeface="Calibri"/>
                <a:cs typeface="Calibri"/>
              </a:rPr>
              <a:t>’</a:t>
            </a:r>
            <a:r>
              <a:rPr sz="2200" spc="-30">
                <a:latin typeface="Calibri"/>
                <a:cs typeface="Calibri"/>
              </a:rPr>
              <a:t> </a:t>
            </a:r>
            <a:r>
              <a:rPr sz="2200">
                <a:latin typeface="Calibri"/>
                <a:cs typeface="Calibri"/>
              </a:rPr>
              <a:t>o</a:t>
            </a:r>
            <a:r>
              <a:rPr lang="nl-NL" sz="2200">
                <a:latin typeface="Calibri"/>
                <a:cs typeface="Calibri"/>
              </a:rPr>
              <a:t>p</a:t>
            </a:r>
            <a:r>
              <a:rPr sz="2200" spc="-15">
                <a:latin typeface="Calibri"/>
                <a:cs typeface="Calibri"/>
              </a:rPr>
              <a:t> </a:t>
            </a:r>
            <a:r>
              <a:rPr sz="2200">
                <a:latin typeface="Calibri"/>
                <a:cs typeface="Calibri"/>
              </a:rPr>
              <a:t>31</a:t>
            </a:r>
            <a:r>
              <a:rPr sz="2200" spc="-15">
                <a:latin typeface="Calibri"/>
                <a:cs typeface="Calibri"/>
              </a:rPr>
              <a:t> </a:t>
            </a:r>
            <a:r>
              <a:rPr lang="nl-NL" sz="2200" spc="-10">
                <a:latin typeface="Calibri"/>
                <a:cs typeface="Calibri"/>
              </a:rPr>
              <a:t>m</a:t>
            </a:r>
            <a:r>
              <a:rPr sz="2200" spc="-10">
                <a:latin typeface="Calibri"/>
                <a:cs typeface="Calibri"/>
              </a:rPr>
              <a:t>a</a:t>
            </a:r>
            <a:r>
              <a:rPr lang="nl-NL" sz="2200" spc="-10">
                <a:latin typeface="Calibri"/>
                <a:cs typeface="Calibri"/>
              </a:rPr>
              <a:t>art</a:t>
            </a:r>
            <a:endParaRPr sz="2200">
              <a:latin typeface="Calibri"/>
              <a:cs typeface="Calibri"/>
            </a:endParaRPr>
          </a:p>
          <a:p>
            <a:pPr marL="240665" indent="-227965">
              <a:lnSpc>
                <a:spcPts val="2510"/>
              </a:lnSpc>
              <a:spcBef>
                <a:spcPts val="750"/>
              </a:spcBef>
              <a:buFont typeface="Arial"/>
              <a:buChar char="•"/>
              <a:tabLst>
                <a:tab pos="240665" algn="l"/>
              </a:tabLst>
            </a:pPr>
            <a:r>
              <a:rPr lang="nl-NL" sz="2200" spc="-25">
                <a:latin typeface="Calibri"/>
                <a:cs typeface="Calibri"/>
              </a:rPr>
              <a:t>Heffingen</a:t>
            </a:r>
            <a:r>
              <a:rPr sz="2200" spc="-40">
                <a:latin typeface="Calibri"/>
                <a:cs typeface="Calibri"/>
              </a:rPr>
              <a:t> </a:t>
            </a:r>
            <a:r>
              <a:rPr sz="2200">
                <a:latin typeface="Calibri"/>
                <a:cs typeface="Calibri"/>
              </a:rPr>
              <a:t>expire</a:t>
            </a:r>
            <a:r>
              <a:rPr lang="nl-NL" sz="2200">
                <a:latin typeface="Calibri"/>
                <a:cs typeface="Calibri"/>
              </a:rPr>
              <a:t>ren</a:t>
            </a:r>
            <a:r>
              <a:rPr sz="2200" spc="-40">
                <a:latin typeface="Calibri"/>
                <a:cs typeface="Calibri"/>
              </a:rPr>
              <a:t> </a:t>
            </a:r>
            <a:r>
              <a:rPr sz="2200">
                <a:latin typeface="Calibri"/>
                <a:cs typeface="Calibri"/>
              </a:rPr>
              <a:t>o</a:t>
            </a:r>
            <a:r>
              <a:rPr lang="nl-NL" sz="2200">
                <a:latin typeface="Calibri"/>
                <a:cs typeface="Calibri"/>
              </a:rPr>
              <a:t>p</a:t>
            </a:r>
            <a:r>
              <a:rPr sz="2200" spc="-50">
                <a:latin typeface="Calibri"/>
                <a:cs typeface="Calibri"/>
              </a:rPr>
              <a:t> </a:t>
            </a:r>
            <a:r>
              <a:rPr sz="2200">
                <a:latin typeface="Calibri"/>
                <a:cs typeface="Calibri"/>
              </a:rPr>
              <a:t>14</a:t>
            </a:r>
            <a:r>
              <a:rPr sz="2200" spc="-45">
                <a:latin typeface="Calibri"/>
                <a:cs typeface="Calibri"/>
              </a:rPr>
              <a:t> </a:t>
            </a:r>
            <a:r>
              <a:rPr lang="nl-NL" sz="2200" spc="-45">
                <a:latin typeface="Calibri"/>
                <a:cs typeface="Calibri"/>
              </a:rPr>
              <a:t>a</a:t>
            </a:r>
            <a:r>
              <a:rPr sz="2200" err="1">
                <a:latin typeface="Calibri"/>
                <a:cs typeface="Calibri"/>
              </a:rPr>
              <a:t>pril</a:t>
            </a:r>
            <a:r>
              <a:rPr lang="nl-NL" sz="2200">
                <a:latin typeface="Calibri"/>
                <a:cs typeface="Calibri"/>
              </a:rPr>
              <a:t> a.s.</a:t>
            </a:r>
            <a:r>
              <a:rPr sz="2200">
                <a:latin typeface="Calibri"/>
                <a:cs typeface="Calibri"/>
              </a:rPr>
              <a:t>,</a:t>
            </a:r>
            <a:r>
              <a:rPr sz="2200" spc="-45">
                <a:latin typeface="Calibri"/>
                <a:cs typeface="Calibri"/>
              </a:rPr>
              <a:t> </a:t>
            </a:r>
            <a:r>
              <a:rPr lang="nl-NL" sz="2200" spc="-45">
                <a:latin typeface="Calibri"/>
                <a:cs typeface="Calibri"/>
              </a:rPr>
              <a:t>tenzij besloten wordt tot wijzigingen wordt 2018 heffingen weer van kracht op</a:t>
            </a:r>
            <a:r>
              <a:rPr sz="2200" spc="-10">
                <a:latin typeface="Calibri"/>
                <a:cs typeface="Calibri"/>
              </a:rPr>
              <a:t> </a:t>
            </a:r>
            <a:r>
              <a:rPr sz="2200">
                <a:latin typeface="Calibri"/>
                <a:cs typeface="Calibri"/>
              </a:rPr>
              <a:t>15</a:t>
            </a:r>
            <a:r>
              <a:rPr sz="2200" spc="-15">
                <a:latin typeface="Calibri"/>
                <a:cs typeface="Calibri"/>
              </a:rPr>
              <a:t> </a:t>
            </a:r>
            <a:r>
              <a:rPr lang="nl-NL" sz="2200" spc="-10">
                <a:latin typeface="Calibri"/>
                <a:cs typeface="Calibri"/>
              </a:rPr>
              <a:t>a</a:t>
            </a:r>
            <a:r>
              <a:rPr sz="2200" spc="-10" err="1">
                <a:latin typeface="Calibri"/>
                <a:cs typeface="Calibri"/>
              </a:rPr>
              <a:t>pril</a:t>
            </a:r>
            <a:endParaRPr lang="en-US" sz="2200">
              <a:latin typeface="Calibri"/>
              <a:cs typeface="Calibri"/>
            </a:endParaRPr>
          </a:p>
          <a:p>
            <a:pPr marL="240665" indent="-227965">
              <a:lnSpc>
                <a:spcPct val="100000"/>
              </a:lnSpc>
              <a:spcBef>
                <a:spcPts val="730"/>
              </a:spcBef>
              <a:buFont typeface="Arial"/>
              <a:buChar char="•"/>
              <a:tabLst>
                <a:tab pos="240665" algn="l"/>
              </a:tabLst>
            </a:pPr>
            <a:r>
              <a:rPr lang="en-US" sz="2200" spc="-20" err="1">
                <a:latin typeface="Calibri"/>
                <a:cs typeface="Calibri"/>
              </a:rPr>
              <a:t>Berichtgeving</a:t>
            </a:r>
            <a:r>
              <a:rPr lang="en-US" sz="2200" spc="-20">
                <a:latin typeface="Calibri"/>
                <a:cs typeface="Calibri"/>
              </a:rPr>
              <a:t> van nieuwe </a:t>
            </a:r>
            <a:r>
              <a:rPr lang="en-US" sz="2200" spc="-20" err="1">
                <a:latin typeface="Calibri"/>
                <a:cs typeface="Calibri"/>
              </a:rPr>
              <a:t>lijst</a:t>
            </a:r>
            <a:r>
              <a:rPr lang="en-US" sz="2200" spc="-20">
                <a:latin typeface="Calibri"/>
                <a:cs typeface="Calibri"/>
              </a:rPr>
              <a:t> </a:t>
            </a:r>
            <a:r>
              <a:rPr lang="en-US" sz="2200" spc="-20" err="1">
                <a:latin typeface="Calibri"/>
                <a:cs typeface="Calibri"/>
              </a:rPr>
              <a:t>wordt</a:t>
            </a:r>
            <a:r>
              <a:rPr lang="en-US" sz="2200" spc="-20">
                <a:latin typeface="Calibri"/>
                <a:cs typeface="Calibri"/>
              </a:rPr>
              <a:t> voor</a:t>
            </a:r>
            <a:r>
              <a:rPr lang="en-US" sz="2200" spc="-40">
                <a:latin typeface="Calibri"/>
                <a:cs typeface="Calibri"/>
              </a:rPr>
              <a:t> </a:t>
            </a:r>
            <a:r>
              <a:rPr lang="en-US" sz="2200">
                <a:latin typeface="Calibri"/>
                <a:cs typeface="Calibri"/>
              </a:rPr>
              <a:t>15</a:t>
            </a:r>
            <a:r>
              <a:rPr lang="en-US" sz="2200" spc="-40">
                <a:latin typeface="Calibri"/>
                <a:cs typeface="Calibri"/>
              </a:rPr>
              <a:t> </a:t>
            </a:r>
            <a:r>
              <a:rPr lang="en-US" sz="2200" spc="-40" err="1">
                <a:latin typeface="Calibri"/>
                <a:cs typeface="Calibri"/>
              </a:rPr>
              <a:t>a</a:t>
            </a:r>
            <a:r>
              <a:rPr lang="en-US" sz="2200" err="1">
                <a:latin typeface="Calibri"/>
                <a:cs typeface="Calibri"/>
              </a:rPr>
              <a:t>pril</a:t>
            </a:r>
            <a:r>
              <a:rPr lang="en-US" sz="2200" spc="-50">
                <a:latin typeface="Calibri"/>
                <a:cs typeface="Calibri"/>
              </a:rPr>
              <a:t> </a:t>
            </a:r>
            <a:r>
              <a:rPr lang="en-US" sz="2200" spc="-50" err="1">
                <a:latin typeface="Calibri"/>
                <a:cs typeface="Calibri"/>
              </a:rPr>
              <a:t>verwacht</a:t>
            </a:r>
            <a:endParaRPr lang="en-US" sz="2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474" y="918158"/>
            <a:ext cx="9560144" cy="517449"/>
          </a:xfrm>
          <a:prstGeom prst="rect">
            <a:avLst/>
          </a:prstGeom>
        </p:spPr>
        <p:txBody>
          <a:bodyPr vert="horz" wrap="square" lIns="0" tIns="67945" rIns="0" bIns="0" rtlCol="0">
            <a:spAutoFit/>
          </a:bodyPr>
          <a:lstStyle/>
          <a:p>
            <a:pPr marL="12700" marR="5080">
              <a:lnSpc>
                <a:spcPts val="3460"/>
              </a:lnSpc>
              <a:spcBef>
                <a:spcPts val="535"/>
              </a:spcBef>
            </a:pPr>
            <a:r>
              <a:rPr lang="nl-NL" sz="3200">
                <a:solidFill>
                  <a:srgbClr val="000000"/>
                </a:solidFill>
              </a:rPr>
              <a:t>Lobby rond </a:t>
            </a:r>
            <a:r>
              <a:rPr sz="3200">
                <a:solidFill>
                  <a:srgbClr val="000000"/>
                </a:solidFill>
              </a:rPr>
              <a:t>EU</a:t>
            </a:r>
            <a:r>
              <a:rPr sz="3200" spc="-40">
                <a:solidFill>
                  <a:srgbClr val="000000"/>
                </a:solidFill>
              </a:rPr>
              <a:t> </a:t>
            </a:r>
            <a:r>
              <a:rPr lang="nl-NL" sz="3200" spc="-10">
                <a:solidFill>
                  <a:srgbClr val="000000"/>
                </a:solidFill>
              </a:rPr>
              <a:t>tegenmaatregelen</a:t>
            </a:r>
            <a:endParaRPr sz="3200"/>
          </a:p>
        </p:txBody>
      </p:sp>
      <p:sp>
        <p:nvSpPr>
          <p:cNvPr id="3" name="object 3"/>
          <p:cNvSpPr txBox="1"/>
          <p:nvPr/>
        </p:nvSpPr>
        <p:spPr>
          <a:xfrm>
            <a:off x="916939" y="1715566"/>
            <a:ext cx="9975215" cy="3758721"/>
          </a:xfrm>
          <a:prstGeom prst="rect">
            <a:avLst/>
          </a:prstGeom>
        </p:spPr>
        <p:txBody>
          <a:bodyPr vert="horz" wrap="square" lIns="0" tIns="105410" rIns="0" bIns="0" rtlCol="0">
            <a:spAutoFit/>
          </a:bodyPr>
          <a:lstStyle/>
          <a:p>
            <a:pPr marL="240665" indent="-227965">
              <a:lnSpc>
                <a:spcPct val="100000"/>
              </a:lnSpc>
              <a:spcBef>
                <a:spcPts val="830"/>
              </a:spcBef>
              <a:buFont typeface="Arial"/>
              <a:buChar char="•"/>
              <a:tabLst>
                <a:tab pos="240665" algn="l"/>
              </a:tabLst>
            </a:pPr>
            <a:r>
              <a:rPr sz="2200" err="1">
                <a:latin typeface="Calibri"/>
                <a:cs typeface="Calibri"/>
              </a:rPr>
              <a:t>Initi</a:t>
            </a:r>
            <a:r>
              <a:rPr lang="nl-NL" sz="2200" err="1">
                <a:latin typeface="Calibri"/>
                <a:cs typeface="Calibri"/>
              </a:rPr>
              <a:t>eel</a:t>
            </a:r>
            <a:r>
              <a:rPr sz="2200" spc="-45">
                <a:latin typeface="Calibri"/>
                <a:cs typeface="Calibri"/>
              </a:rPr>
              <a:t> </a:t>
            </a:r>
            <a:r>
              <a:rPr lang="nl-NL" sz="2200" spc="-45">
                <a:latin typeface="Calibri"/>
                <a:cs typeface="Calibri"/>
              </a:rPr>
              <a:t>s</a:t>
            </a:r>
            <a:r>
              <a:rPr sz="2200" spc="-10">
                <a:latin typeface="Calibri"/>
                <a:cs typeface="Calibri"/>
              </a:rPr>
              <a:t>ta</a:t>
            </a:r>
            <a:r>
              <a:rPr lang="nl-NL" sz="2200" spc="-10" err="1">
                <a:latin typeface="Calibri"/>
                <a:cs typeface="Calibri"/>
              </a:rPr>
              <a:t>ndpunt</a:t>
            </a:r>
            <a:r>
              <a:rPr sz="2200" spc="5">
                <a:latin typeface="Calibri"/>
                <a:cs typeface="Calibri"/>
              </a:rPr>
              <a:t> </a:t>
            </a:r>
            <a:r>
              <a:rPr lang="nl-NL" sz="2200" spc="5">
                <a:latin typeface="Calibri"/>
                <a:cs typeface="Calibri"/>
              </a:rPr>
              <a:t>EBI </a:t>
            </a:r>
            <a:r>
              <a:rPr sz="2200">
                <a:latin typeface="Calibri"/>
                <a:cs typeface="Calibri"/>
              </a:rPr>
              <a:t>o</a:t>
            </a:r>
            <a:r>
              <a:rPr lang="nl-NL" sz="2200">
                <a:latin typeface="Calibri"/>
                <a:cs typeface="Calibri"/>
              </a:rPr>
              <a:t>p</a:t>
            </a:r>
            <a:r>
              <a:rPr sz="2200" spc="-35">
                <a:latin typeface="Calibri"/>
                <a:cs typeface="Calibri"/>
              </a:rPr>
              <a:t> </a:t>
            </a:r>
            <a:r>
              <a:rPr sz="2200">
                <a:latin typeface="Calibri"/>
                <a:cs typeface="Calibri"/>
              </a:rPr>
              <a:t>12</a:t>
            </a:r>
            <a:r>
              <a:rPr sz="2200" spc="-25">
                <a:latin typeface="Calibri"/>
                <a:cs typeface="Calibri"/>
              </a:rPr>
              <a:t> </a:t>
            </a:r>
            <a:r>
              <a:rPr lang="nl-NL" sz="2200" spc="-10">
                <a:latin typeface="Calibri"/>
                <a:cs typeface="Calibri"/>
              </a:rPr>
              <a:t>maart</a:t>
            </a:r>
            <a:endParaRPr sz="2200">
              <a:latin typeface="Calibri"/>
              <a:cs typeface="Calibri"/>
            </a:endParaRPr>
          </a:p>
          <a:p>
            <a:pPr marL="240665" indent="-227965">
              <a:lnSpc>
                <a:spcPct val="100000"/>
              </a:lnSpc>
              <a:spcBef>
                <a:spcPts val="730"/>
              </a:spcBef>
              <a:buFont typeface="Arial"/>
              <a:buChar char="•"/>
              <a:tabLst>
                <a:tab pos="240665" algn="l"/>
              </a:tabLst>
            </a:pPr>
            <a:r>
              <a:rPr lang="nl-NL" sz="2200" spc="-30">
                <a:latin typeface="Calibri"/>
                <a:cs typeface="Calibri"/>
              </a:rPr>
              <a:t>Overleg met</a:t>
            </a:r>
            <a:r>
              <a:rPr sz="2200" spc="-50">
                <a:latin typeface="Calibri"/>
                <a:cs typeface="Calibri"/>
              </a:rPr>
              <a:t> </a:t>
            </a:r>
            <a:r>
              <a:rPr sz="2200">
                <a:latin typeface="Calibri"/>
                <a:cs typeface="Calibri"/>
              </a:rPr>
              <a:t>EU</a:t>
            </a:r>
            <a:r>
              <a:rPr sz="2200" spc="-30">
                <a:latin typeface="Calibri"/>
                <a:cs typeface="Calibri"/>
              </a:rPr>
              <a:t> </a:t>
            </a:r>
            <a:r>
              <a:rPr sz="2200" err="1">
                <a:latin typeface="Calibri"/>
                <a:cs typeface="Calibri"/>
              </a:rPr>
              <a:t>Commissi</a:t>
            </a:r>
            <a:r>
              <a:rPr lang="nl-NL" sz="2200">
                <a:latin typeface="Calibri"/>
                <a:cs typeface="Calibri"/>
              </a:rPr>
              <a:t>e </a:t>
            </a:r>
            <a:r>
              <a:rPr sz="2200">
                <a:latin typeface="Calibri"/>
                <a:cs typeface="Calibri"/>
              </a:rPr>
              <a:t>DG</a:t>
            </a:r>
            <a:r>
              <a:rPr sz="2200" spc="-50">
                <a:latin typeface="Calibri"/>
                <a:cs typeface="Calibri"/>
              </a:rPr>
              <a:t> </a:t>
            </a:r>
            <a:r>
              <a:rPr sz="2200" spc="-20">
                <a:latin typeface="Calibri"/>
                <a:cs typeface="Calibri"/>
              </a:rPr>
              <a:t>Trade</a:t>
            </a:r>
            <a:r>
              <a:rPr sz="2200" spc="-35">
                <a:latin typeface="Calibri"/>
                <a:cs typeface="Calibri"/>
              </a:rPr>
              <a:t> </a:t>
            </a:r>
            <a:r>
              <a:rPr lang="nl-NL" sz="2200" spc="-35">
                <a:latin typeface="Calibri"/>
                <a:cs typeface="Calibri"/>
              </a:rPr>
              <a:t>op</a:t>
            </a:r>
            <a:r>
              <a:rPr sz="2200" spc="-50">
                <a:latin typeface="Calibri"/>
                <a:cs typeface="Calibri"/>
              </a:rPr>
              <a:t> </a:t>
            </a:r>
            <a:r>
              <a:rPr sz="2200">
                <a:latin typeface="Calibri"/>
                <a:cs typeface="Calibri"/>
              </a:rPr>
              <a:t>20</a:t>
            </a:r>
            <a:r>
              <a:rPr sz="2200" spc="-50">
                <a:latin typeface="Calibri"/>
                <a:cs typeface="Calibri"/>
              </a:rPr>
              <a:t> </a:t>
            </a:r>
            <a:r>
              <a:rPr lang="nl-NL" sz="2200" spc="-50">
                <a:latin typeface="Calibri"/>
                <a:cs typeface="Calibri"/>
              </a:rPr>
              <a:t>maart</a:t>
            </a:r>
            <a:endParaRPr sz="2200">
              <a:latin typeface="Calibri"/>
              <a:cs typeface="Calibri"/>
            </a:endParaRPr>
          </a:p>
          <a:p>
            <a:pPr marL="241300" marR="80010" indent="-228600">
              <a:lnSpc>
                <a:spcPts val="2380"/>
              </a:lnSpc>
              <a:spcBef>
                <a:spcPts val="1030"/>
              </a:spcBef>
              <a:buFont typeface="Arial"/>
              <a:buChar char="•"/>
              <a:tabLst>
                <a:tab pos="241300" algn="l"/>
              </a:tabLst>
            </a:pPr>
            <a:r>
              <a:rPr lang="nl-NL" sz="2200" spc="-40">
                <a:latin typeface="Calibri"/>
                <a:cs typeface="Calibri"/>
              </a:rPr>
              <a:t>Intensief overleg met </a:t>
            </a:r>
            <a:r>
              <a:rPr sz="2200">
                <a:latin typeface="Calibri"/>
                <a:cs typeface="Calibri"/>
              </a:rPr>
              <a:t>EU</a:t>
            </a:r>
            <a:r>
              <a:rPr sz="2200" spc="-50">
                <a:latin typeface="Calibri"/>
                <a:cs typeface="Calibri"/>
              </a:rPr>
              <a:t> </a:t>
            </a:r>
            <a:r>
              <a:rPr sz="2200" spc="-10" err="1">
                <a:latin typeface="Calibri"/>
                <a:cs typeface="Calibri"/>
              </a:rPr>
              <a:t>Parl</a:t>
            </a:r>
            <a:r>
              <a:rPr lang="nl-NL" sz="2200" spc="-10" err="1">
                <a:latin typeface="Calibri"/>
                <a:cs typeface="Calibri"/>
              </a:rPr>
              <a:t>ement</a:t>
            </a:r>
            <a:r>
              <a:rPr sz="2200" spc="-55">
                <a:latin typeface="Calibri"/>
                <a:cs typeface="Calibri"/>
              </a:rPr>
              <a:t> </a:t>
            </a:r>
            <a:r>
              <a:rPr lang="nl-NL" sz="2200" spc="-55">
                <a:latin typeface="Calibri"/>
                <a:cs typeface="Calibri"/>
              </a:rPr>
              <a:t>en steun van dossierhouders om boten te verwijderen van 2018-heffingenlijst</a:t>
            </a:r>
            <a:r>
              <a:rPr sz="2200" spc="-35">
                <a:latin typeface="Calibri"/>
                <a:cs typeface="Calibri"/>
              </a:rPr>
              <a:t> </a:t>
            </a:r>
            <a:r>
              <a:rPr sz="2200">
                <a:latin typeface="Calibri"/>
                <a:cs typeface="Calibri"/>
              </a:rPr>
              <a:t>(</a:t>
            </a:r>
            <a:r>
              <a:rPr lang="nl-NL" sz="2200">
                <a:latin typeface="Calibri"/>
                <a:cs typeface="Calibri"/>
              </a:rPr>
              <a:t>maar</a:t>
            </a:r>
            <a:r>
              <a:rPr sz="2200">
                <a:latin typeface="Calibri"/>
                <a:cs typeface="Calibri"/>
              </a:rPr>
              <a:t>:</a:t>
            </a:r>
            <a:r>
              <a:rPr sz="2200" spc="-30">
                <a:latin typeface="Calibri"/>
                <a:cs typeface="Calibri"/>
              </a:rPr>
              <a:t> </a:t>
            </a:r>
            <a:r>
              <a:rPr lang="nl-NL" sz="2200" spc="-30">
                <a:latin typeface="Calibri"/>
                <a:cs typeface="Calibri"/>
              </a:rPr>
              <a:t>besluit door</a:t>
            </a:r>
            <a:r>
              <a:rPr sz="2200" spc="-20">
                <a:latin typeface="Calibri"/>
                <a:cs typeface="Calibri"/>
              </a:rPr>
              <a:t> </a:t>
            </a:r>
            <a:r>
              <a:rPr sz="2200">
                <a:latin typeface="Calibri"/>
                <a:cs typeface="Calibri"/>
              </a:rPr>
              <a:t>EU</a:t>
            </a:r>
            <a:r>
              <a:rPr sz="2200" spc="-25">
                <a:latin typeface="Calibri"/>
                <a:cs typeface="Calibri"/>
              </a:rPr>
              <a:t> </a:t>
            </a:r>
            <a:r>
              <a:rPr sz="2200" spc="-10" err="1">
                <a:latin typeface="Calibri"/>
                <a:cs typeface="Calibri"/>
              </a:rPr>
              <a:t>Commissi</a:t>
            </a:r>
            <a:r>
              <a:rPr lang="nl-NL" sz="2200" spc="-10">
                <a:latin typeface="Calibri"/>
                <a:cs typeface="Calibri"/>
              </a:rPr>
              <a:t>e / </a:t>
            </a:r>
            <a:r>
              <a:rPr lang="nl-NL" sz="2200" spc="-10" err="1">
                <a:latin typeface="Calibri"/>
                <a:cs typeface="Calibri"/>
              </a:rPr>
              <a:t>RvM</a:t>
            </a:r>
            <a:r>
              <a:rPr sz="2200" spc="-10">
                <a:latin typeface="Calibri"/>
                <a:cs typeface="Calibri"/>
              </a:rPr>
              <a:t>)</a:t>
            </a:r>
            <a:endParaRPr sz="2200">
              <a:latin typeface="Calibri"/>
              <a:cs typeface="Calibri"/>
            </a:endParaRPr>
          </a:p>
          <a:p>
            <a:pPr marL="240665" indent="-227965">
              <a:lnSpc>
                <a:spcPct val="100000"/>
              </a:lnSpc>
              <a:spcBef>
                <a:spcPts val="705"/>
              </a:spcBef>
              <a:buFont typeface="Arial"/>
              <a:buChar char="•"/>
              <a:tabLst>
                <a:tab pos="240665" algn="l"/>
              </a:tabLst>
            </a:pPr>
            <a:r>
              <a:rPr sz="2200">
                <a:latin typeface="Calibri"/>
                <a:cs typeface="Calibri"/>
              </a:rPr>
              <a:t>EBI</a:t>
            </a:r>
            <a:r>
              <a:rPr sz="2200" spc="-55">
                <a:latin typeface="Calibri"/>
                <a:cs typeface="Calibri"/>
              </a:rPr>
              <a:t> </a:t>
            </a:r>
            <a:r>
              <a:rPr lang="nl-NL" sz="2200" spc="-55">
                <a:latin typeface="Calibri"/>
                <a:cs typeface="Calibri"/>
              </a:rPr>
              <a:t>brieven</a:t>
            </a:r>
            <a:r>
              <a:rPr sz="2200" spc="-35">
                <a:latin typeface="Calibri"/>
                <a:cs typeface="Calibri"/>
              </a:rPr>
              <a:t> </a:t>
            </a:r>
            <a:r>
              <a:rPr lang="nl-NL" sz="2200" spc="-35">
                <a:latin typeface="Calibri"/>
                <a:cs typeface="Calibri"/>
              </a:rPr>
              <a:t>naar</a:t>
            </a:r>
            <a:r>
              <a:rPr sz="2200" spc="-65">
                <a:latin typeface="Calibri"/>
                <a:cs typeface="Calibri"/>
              </a:rPr>
              <a:t> </a:t>
            </a:r>
            <a:r>
              <a:rPr sz="2200">
                <a:latin typeface="Calibri"/>
                <a:cs typeface="Calibri"/>
              </a:rPr>
              <a:t>EU</a:t>
            </a:r>
            <a:r>
              <a:rPr sz="2200" spc="-45">
                <a:latin typeface="Calibri"/>
                <a:cs typeface="Calibri"/>
              </a:rPr>
              <a:t> </a:t>
            </a:r>
            <a:r>
              <a:rPr sz="2200" spc="-10" err="1">
                <a:latin typeface="Calibri"/>
                <a:cs typeface="Calibri"/>
              </a:rPr>
              <a:t>Commiss</a:t>
            </a:r>
            <a:r>
              <a:rPr lang="nl-NL" sz="2200" spc="-10" err="1">
                <a:latin typeface="Calibri"/>
                <a:cs typeface="Calibri"/>
              </a:rPr>
              <a:t>arissen</a:t>
            </a:r>
            <a:endParaRPr lang="nl-NL" sz="2200" spc="-10">
              <a:latin typeface="Calibri"/>
              <a:cs typeface="Calibri"/>
            </a:endParaRPr>
          </a:p>
          <a:p>
            <a:pPr marL="240665" indent="-227965">
              <a:lnSpc>
                <a:spcPct val="100000"/>
              </a:lnSpc>
              <a:spcBef>
                <a:spcPts val="705"/>
              </a:spcBef>
              <a:buFont typeface="Arial"/>
              <a:buChar char="•"/>
              <a:tabLst>
                <a:tab pos="240665" algn="l"/>
              </a:tabLst>
            </a:pPr>
            <a:endParaRPr sz="2200">
              <a:latin typeface="Calibri"/>
              <a:cs typeface="Calibri"/>
            </a:endParaRPr>
          </a:p>
          <a:p>
            <a:pPr marL="240665" indent="-227965">
              <a:lnSpc>
                <a:spcPct val="100000"/>
              </a:lnSpc>
              <a:spcBef>
                <a:spcPts val="735"/>
              </a:spcBef>
              <a:buFont typeface="Arial"/>
              <a:buChar char="•"/>
              <a:tabLst>
                <a:tab pos="240665" algn="l"/>
              </a:tabLst>
            </a:pPr>
            <a:r>
              <a:rPr lang="nl-NL" sz="2200">
                <a:latin typeface="Calibri"/>
                <a:cs typeface="Calibri"/>
              </a:rPr>
              <a:t>E</a:t>
            </a:r>
            <a:r>
              <a:rPr sz="2200">
                <a:latin typeface="Calibri"/>
                <a:cs typeface="Calibri"/>
              </a:rPr>
              <a:t>BI</a:t>
            </a:r>
            <a:r>
              <a:rPr lang="nl-NL" sz="2200" spc="-45">
                <a:latin typeface="Calibri"/>
                <a:cs typeface="Calibri"/>
              </a:rPr>
              <a:t> leden spreken met de nationale ministeries</a:t>
            </a:r>
          </a:p>
          <a:p>
            <a:pPr marL="240665" indent="-227965">
              <a:lnSpc>
                <a:spcPct val="100000"/>
              </a:lnSpc>
              <a:spcBef>
                <a:spcPts val="735"/>
              </a:spcBef>
              <a:buFont typeface="Arial"/>
              <a:buChar char="•"/>
              <a:tabLst>
                <a:tab pos="240665" algn="l"/>
              </a:tabLst>
            </a:pPr>
            <a:r>
              <a:rPr lang="nl-NL" sz="2200" spc="-45">
                <a:latin typeface="Calibri"/>
                <a:cs typeface="Calibri"/>
              </a:rPr>
              <a:t>H-R algemeen contact BuZa via VNO-NCW</a:t>
            </a:r>
          </a:p>
          <a:p>
            <a:pPr marL="240665" indent="-227965">
              <a:lnSpc>
                <a:spcPct val="100000"/>
              </a:lnSpc>
              <a:spcBef>
                <a:spcPts val="735"/>
              </a:spcBef>
              <a:buFont typeface="Arial"/>
              <a:buChar char="•"/>
              <a:tabLst>
                <a:tab pos="240665" algn="l"/>
              </a:tabLst>
            </a:pPr>
            <a:r>
              <a:rPr lang="nl-NL" sz="2200" spc="-45">
                <a:latin typeface="Calibri"/>
                <a:cs typeface="Calibri"/>
              </a:rPr>
              <a:t>H-R contact en brief BuZa en EZK </a:t>
            </a:r>
            <a:endParaRPr sz="2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69399"/>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a:solidFill>
                  <a:srgbClr val="000000"/>
                </a:solidFill>
              </a:rPr>
              <a:t>Opvolging</a:t>
            </a:r>
            <a:endParaRPr sz="3200"/>
          </a:p>
        </p:txBody>
      </p:sp>
      <p:sp>
        <p:nvSpPr>
          <p:cNvPr id="3" name="object 3"/>
          <p:cNvSpPr txBox="1"/>
          <p:nvPr/>
        </p:nvSpPr>
        <p:spPr>
          <a:xfrm>
            <a:off x="835659" y="1548638"/>
            <a:ext cx="10013950" cy="4073551"/>
          </a:xfrm>
          <a:prstGeom prst="rect">
            <a:avLst/>
          </a:prstGeom>
        </p:spPr>
        <p:txBody>
          <a:bodyPr vert="horz" wrap="square" lIns="0" tIns="53975" rIns="0" bIns="0" rtlCol="0">
            <a:spAutoFit/>
          </a:bodyPr>
          <a:lstStyle/>
          <a:p>
            <a:pPr marL="240029" marR="19050" indent="-227329">
              <a:lnSpc>
                <a:spcPts val="2590"/>
              </a:lnSpc>
              <a:spcBef>
                <a:spcPts val="425"/>
              </a:spcBef>
              <a:buFont typeface="Arial"/>
              <a:buChar char="•"/>
              <a:tabLst>
                <a:tab pos="241300" algn="l"/>
              </a:tabLst>
            </a:pPr>
            <a:r>
              <a:rPr lang="nl-NL" sz="2400">
                <a:latin typeface="Calibri"/>
                <a:cs typeface="Calibri"/>
              </a:rPr>
              <a:t>Lidstaten geïnformeerd op 4 april, ministers van handel bijeen op 7 april</a:t>
            </a:r>
          </a:p>
          <a:p>
            <a:pPr marL="697229" marR="19050" lvl="1" indent="-227329">
              <a:lnSpc>
                <a:spcPts val="2590"/>
              </a:lnSpc>
              <a:spcBef>
                <a:spcPts val="425"/>
              </a:spcBef>
              <a:buFont typeface="Arial"/>
              <a:buChar char="•"/>
              <a:tabLst>
                <a:tab pos="241300" algn="l"/>
              </a:tabLst>
            </a:pPr>
            <a:r>
              <a:rPr lang="nl-NL" sz="2400">
                <a:latin typeface="Calibri"/>
                <a:cs typeface="Calibri"/>
              </a:rPr>
              <a:t>Discussie over eventuele toevoegingen op ‘2018-lijst’</a:t>
            </a:r>
          </a:p>
          <a:p>
            <a:pPr marL="697229" marR="19050" lvl="1" indent="-227329">
              <a:lnSpc>
                <a:spcPts val="2590"/>
              </a:lnSpc>
              <a:spcBef>
                <a:spcPts val="425"/>
              </a:spcBef>
              <a:buFont typeface="Arial"/>
              <a:buChar char="•"/>
              <a:tabLst>
                <a:tab pos="241300" algn="l"/>
              </a:tabLst>
            </a:pPr>
            <a:r>
              <a:rPr lang="nl-NL" sz="2400">
                <a:latin typeface="Calibri"/>
                <a:cs typeface="Calibri"/>
              </a:rPr>
              <a:t>Discussie over impact van tegenmaatregelen, zachte of harde lijn</a:t>
            </a:r>
          </a:p>
          <a:p>
            <a:pPr marL="240029" marR="19050" indent="-227329">
              <a:lnSpc>
                <a:spcPts val="2590"/>
              </a:lnSpc>
              <a:spcBef>
                <a:spcPts val="425"/>
              </a:spcBef>
              <a:buFont typeface="Arial"/>
              <a:buChar char="•"/>
              <a:tabLst>
                <a:tab pos="241300" algn="l"/>
              </a:tabLst>
            </a:pPr>
            <a:endParaRPr lang="nl-NL" sz="2400">
              <a:latin typeface="Calibri"/>
              <a:cs typeface="Calibri"/>
            </a:endParaRPr>
          </a:p>
          <a:p>
            <a:pPr marL="240029" marR="19050" indent="-227329">
              <a:lnSpc>
                <a:spcPts val="2590"/>
              </a:lnSpc>
              <a:spcBef>
                <a:spcPts val="425"/>
              </a:spcBef>
              <a:buFont typeface="Arial"/>
              <a:buChar char="•"/>
              <a:tabLst>
                <a:tab pos="241300" algn="l"/>
              </a:tabLst>
            </a:pPr>
            <a:r>
              <a:rPr lang="nl-NL" sz="2400">
                <a:latin typeface="Calibri"/>
                <a:cs typeface="Calibri"/>
              </a:rPr>
              <a:t>H-R / EBI blijft intensief lobbyen op NL en EU niveau</a:t>
            </a:r>
          </a:p>
          <a:p>
            <a:pPr marL="697229" marR="19050" lvl="1" indent="-227329">
              <a:lnSpc>
                <a:spcPts val="2590"/>
              </a:lnSpc>
              <a:spcBef>
                <a:spcPts val="425"/>
              </a:spcBef>
              <a:buFont typeface="Arial"/>
              <a:buChar char="•"/>
              <a:tabLst>
                <a:tab pos="241300" algn="l"/>
              </a:tabLst>
            </a:pPr>
            <a:r>
              <a:rPr lang="nl-NL" sz="2400">
                <a:latin typeface="Calibri"/>
                <a:cs typeface="Calibri"/>
              </a:rPr>
              <a:t>Voor 15 april over uiteindelijke lijst</a:t>
            </a:r>
          </a:p>
          <a:p>
            <a:pPr marL="697229" marR="19050" lvl="1" indent="-227329">
              <a:lnSpc>
                <a:spcPts val="2590"/>
              </a:lnSpc>
              <a:spcBef>
                <a:spcPts val="425"/>
              </a:spcBef>
              <a:buFont typeface="Arial"/>
              <a:buChar char="•"/>
              <a:tabLst>
                <a:tab pos="241300" algn="l"/>
              </a:tabLst>
            </a:pPr>
            <a:r>
              <a:rPr lang="nl-NL" sz="2400">
                <a:latin typeface="Calibri"/>
                <a:cs typeface="Calibri"/>
              </a:rPr>
              <a:t>Na 15 april als onderhandelingen EU – VS gaan lopen</a:t>
            </a:r>
          </a:p>
          <a:p>
            <a:pPr marL="240029" indent="-227329">
              <a:lnSpc>
                <a:spcPct val="100000"/>
              </a:lnSpc>
              <a:spcBef>
                <a:spcPts val="675"/>
              </a:spcBef>
              <a:buFont typeface="Arial"/>
              <a:buChar char="•"/>
              <a:tabLst>
                <a:tab pos="240029" algn="l"/>
              </a:tabLst>
            </a:pPr>
            <a:r>
              <a:rPr lang="nl-NL" sz="2400">
                <a:latin typeface="Calibri"/>
                <a:cs typeface="Calibri"/>
              </a:rPr>
              <a:t>Lopend contact met ICOMIA en </a:t>
            </a:r>
            <a:r>
              <a:rPr sz="2400" spc="-20">
                <a:latin typeface="Calibri"/>
                <a:cs typeface="Calibri"/>
              </a:rPr>
              <a:t>NMMA</a:t>
            </a:r>
            <a:r>
              <a:rPr lang="nl-NL" sz="2400" spc="-20">
                <a:latin typeface="Calibri"/>
                <a:cs typeface="Calibri"/>
              </a:rPr>
              <a:t> (!)</a:t>
            </a:r>
          </a:p>
          <a:p>
            <a:pPr marL="240029" indent="-227329">
              <a:lnSpc>
                <a:spcPct val="100000"/>
              </a:lnSpc>
              <a:spcBef>
                <a:spcPts val="675"/>
              </a:spcBef>
              <a:buFont typeface="Arial"/>
              <a:buChar char="•"/>
              <a:tabLst>
                <a:tab pos="240029" algn="l"/>
              </a:tabLst>
            </a:pPr>
            <a:endParaRPr sz="2400">
              <a:latin typeface="Calibri"/>
              <a:cs typeface="Calibri"/>
            </a:endParaRPr>
          </a:p>
          <a:p>
            <a:pPr marL="240029" indent="-227329">
              <a:lnSpc>
                <a:spcPct val="100000"/>
              </a:lnSpc>
              <a:spcBef>
                <a:spcPts val="705"/>
              </a:spcBef>
              <a:buFont typeface="Arial"/>
              <a:buChar char="•"/>
              <a:tabLst>
                <a:tab pos="240029" algn="l"/>
              </a:tabLst>
            </a:pPr>
            <a:r>
              <a:rPr lang="nl-NL" sz="2400">
                <a:latin typeface="Calibri"/>
                <a:cs typeface="Calibri"/>
              </a:rPr>
              <a:t>Kennisbank</a:t>
            </a:r>
            <a:r>
              <a:rPr sz="2400">
                <a:latin typeface="Calibri"/>
                <a:cs typeface="Calibri"/>
              </a:rPr>
              <a:t>:</a:t>
            </a:r>
            <a:r>
              <a:rPr sz="2400" spc="-114">
                <a:latin typeface="Calibri"/>
                <a:cs typeface="Calibri"/>
              </a:rPr>
              <a:t> </a:t>
            </a:r>
            <a:r>
              <a:rPr lang="nl-NL" sz="2400" spc="-114">
                <a:latin typeface="Calibri"/>
                <a:cs typeface="Calibri"/>
              </a:rPr>
              <a:t>pagina en FAQ voor leden</a:t>
            </a:r>
            <a:endParaRPr sz="24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77D98-DF78-27C2-F344-F07C16F7E3F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7C108BA-36AC-1FDA-964D-6B08E98EB8DB}"/>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3E279A86-8594-676B-0AF6-2BAB51AECDD9}"/>
              </a:ext>
            </a:extLst>
          </p:cNvPr>
          <p:cNvPicPr>
            <a:picLocks noChangeAspect="1"/>
          </p:cNvPicPr>
          <p:nvPr/>
        </p:nvPicPr>
        <p:blipFill>
          <a:blip r:embed="rId2"/>
          <a:stretch>
            <a:fillRect/>
          </a:stretch>
        </p:blipFill>
        <p:spPr>
          <a:xfrm>
            <a:off x="4085944" y="2281728"/>
            <a:ext cx="4020111" cy="2857899"/>
          </a:xfrm>
          <a:prstGeom prst="rect">
            <a:avLst/>
          </a:prstGeom>
        </p:spPr>
      </p:pic>
    </p:spTree>
    <p:extLst>
      <p:ext uri="{BB962C8B-B14F-4D97-AF65-F5344CB8AC3E}">
        <p14:creationId xmlns:p14="http://schemas.microsoft.com/office/powerpoint/2010/main" val="131522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05E36-5185-5F76-70B4-2D7C8A01B83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A93167B-9380-78F0-7CF4-AB6BEABCD9A0}"/>
              </a:ext>
            </a:extLst>
          </p:cNvPr>
          <p:cNvSpPr>
            <a:spLocks noGrp="1"/>
          </p:cNvSpPr>
          <p:nvPr>
            <p:ph idx="1"/>
          </p:nvPr>
        </p:nvSpPr>
        <p:spPr/>
        <p:txBody>
          <a:bodyPr/>
          <a:lstStyle/>
          <a:p>
            <a:r>
              <a:rPr lang="nl-NL"/>
              <a:t>Tijdlijn</a:t>
            </a:r>
          </a:p>
          <a:p>
            <a:r>
              <a:rPr lang="nl-NL"/>
              <a:t>Wederkerige heffingen</a:t>
            </a:r>
          </a:p>
          <a:p>
            <a:r>
              <a:rPr lang="nl-NL"/>
              <a:t>Heffingen Venezolaanse olie, auto’s en onderdelen</a:t>
            </a:r>
          </a:p>
          <a:p>
            <a:r>
              <a:rPr lang="nl-NL"/>
              <a:t>EU tegenmaatregelen</a:t>
            </a:r>
          </a:p>
          <a:p>
            <a:r>
              <a:rPr lang="nl-NL"/>
              <a:t>Opvolging</a:t>
            </a:r>
          </a:p>
        </p:txBody>
      </p:sp>
    </p:spTree>
    <p:extLst>
      <p:ext uri="{BB962C8B-B14F-4D97-AF65-F5344CB8AC3E}">
        <p14:creationId xmlns:p14="http://schemas.microsoft.com/office/powerpoint/2010/main" val="333348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E14C63A-A53D-A107-319A-3ACFCD116E63}"/>
              </a:ext>
            </a:extLst>
          </p:cNvPr>
          <p:cNvSpPr txBox="1"/>
          <p:nvPr/>
        </p:nvSpPr>
        <p:spPr>
          <a:xfrm>
            <a:off x="7337297" y="4397121"/>
            <a:ext cx="2221865" cy="351378"/>
          </a:xfrm>
          <a:prstGeom prst="rect">
            <a:avLst/>
          </a:prstGeom>
        </p:spPr>
        <p:txBody>
          <a:bodyPr vert="horz" wrap="square" lIns="0" tIns="12700" rIns="0" bIns="0" rtlCol="0" anchor="t">
            <a:spAutoFit/>
          </a:bodyPr>
          <a:lstStyle/>
          <a:p>
            <a:pPr marL="1270" algn="ctr">
              <a:lnSpc>
                <a:spcPct val="100000"/>
              </a:lnSpc>
              <a:spcBef>
                <a:spcPts val="100"/>
              </a:spcBef>
            </a:pPr>
            <a:r>
              <a:rPr sz="1100" b="1">
                <a:latin typeface="Calibri"/>
                <a:cs typeface="Calibri"/>
              </a:rPr>
              <a:t>15</a:t>
            </a:r>
            <a:r>
              <a:rPr sz="1100" b="1" spc="-15">
                <a:latin typeface="Calibri"/>
                <a:cs typeface="Calibri"/>
              </a:rPr>
              <a:t> </a:t>
            </a:r>
            <a:r>
              <a:rPr lang="nl-NL" sz="1100" b="1" spc="-15">
                <a:latin typeface="Calibri"/>
                <a:cs typeface="Calibri"/>
              </a:rPr>
              <a:t>a</a:t>
            </a:r>
            <a:r>
              <a:rPr sz="1100" b="1" err="1">
                <a:latin typeface="Calibri"/>
                <a:cs typeface="Calibri"/>
              </a:rPr>
              <a:t>pril</a:t>
            </a:r>
            <a:r>
              <a:rPr sz="1100" b="1" spc="-25">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lang="nl-NL" sz="1100" spc="-10">
                <a:latin typeface="Calibri"/>
                <a:cs typeface="Calibri"/>
              </a:rPr>
              <a:t>Invoering van tegenmaatregelen</a:t>
            </a:r>
            <a:endParaRPr sz="1100">
              <a:latin typeface="Calibri"/>
              <a:cs typeface="Calibri"/>
            </a:endParaRPr>
          </a:p>
        </p:txBody>
      </p:sp>
      <p:sp>
        <p:nvSpPr>
          <p:cNvPr id="3" name="object 3">
            <a:extLst>
              <a:ext uri="{FF2B5EF4-FFF2-40B4-BE49-F238E27FC236}">
                <a16:creationId xmlns:a16="http://schemas.microsoft.com/office/drawing/2014/main" id="{940A5583-FBA1-CB9D-4474-741F0DE8443B}"/>
              </a:ext>
            </a:extLst>
          </p:cNvPr>
          <p:cNvSpPr/>
          <p:nvPr/>
        </p:nvSpPr>
        <p:spPr>
          <a:xfrm>
            <a:off x="1938654" y="4110482"/>
            <a:ext cx="3600450" cy="476884"/>
          </a:xfrm>
          <a:custGeom>
            <a:avLst/>
            <a:gdLst/>
            <a:ahLst/>
            <a:cxnLst/>
            <a:rect l="l" t="t" r="r" b="b"/>
            <a:pathLst>
              <a:path w="3600450" h="476885">
                <a:moveTo>
                  <a:pt x="0" y="79375"/>
                </a:moveTo>
                <a:lnTo>
                  <a:pt x="6240" y="48488"/>
                </a:lnTo>
                <a:lnTo>
                  <a:pt x="23256" y="23256"/>
                </a:lnTo>
                <a:lnTo>
                  <a:pt x="48488" y="6240"/>
                </a:lnTo>
                <a:lnTo>
                  <a:pt x="79375" y="0"/>
                </a:lnTo>
                <a:lnTo>
                  <a:pt x="3520440" y="0"/>
                </a:lnTo>
                <a:lnTo>
                  <a:pt x="3551400" y="6240"/>
                </a:lnTo>
                <a:lnTo>
                  <a:pt x="3576669" y="23256"/>
                </a:lnTo>
                <a:lnTo>
                  <a:pt x="3593699" y="48488"/>
                </a:lnTo>
                <a:lnTo>
                  <a:pt x="3599942" y="79375"/>
                </a:lnTo>
                <a:lnTo>
                  <a:pt x="3599942" y="397256"/>
                </a:lnTo>
                <a:lnTo>
                  <a:pt x="3593699" y="428142"/>
                </a:lnTo>
                <a:lnTo>
                  <a:pt x="3576669" y="453374"/>
                </a:lnTo>
                <a:lnTo>
                  <a:pt x="3551400" y="470390"/>
                </a:lnTo>
                <a:lnTo>
                  <a:pt x="3520440" y="476631"/>
                </a:lnTo>
                <a:lnTo>
                  <a:pt x="79375" y="476631"/>
                </a:lnTo>
                <a:lnTo>
                  <a:pt x="48488" y="470390"/>
                </a:lnTo>
                <a:lnTo>
                  <a:pt x="23256" y="453374"/>
                </a:lnTo>
                <a:lnTo>
                  <a:pt x="6240" y="428142"/>
                </a:lnTo>
                <a:lnTo>
                  <a:pt x="0" y="397256"/>
                </a:lnTo>
                <a:lnTo>
                  <a:pt x="0" y="79375"/>
                </a:lnTo>
                <a:close/>
              </a:path>
            </a:pathLst>
          </a:custGeom>
          <a:ln w="28575">
            <a:solidFill>
              <a:srgbClr val="6FAC46"/>
            </a:solidFill>
          </a:ln>
        </p:spPr>
        <p:txBody>
          <a:bodyPr wrap="square" lIns="0" tIns="0" rIns="0" bIns="0" rtlCol="0"/>
          <a:lstStyle/>
          <a:p>
            <a:endParaRPr/>
          </a:p>
        </p:txBody>
      </p:sp>
      <p:sp>
        <p:nvSpPr>
          <p:cNvPr id="4" name="object 4">
            <a:extLst>
              <a:ext uri="{FF2B5EF4-FFF2-40B4-BE49-F238E27FC236}">
                <a16:creationId xmlns:a16="http://schemas.microsoft.com/office/drawing/2014/main" id="{8707F617-AB40-D456-3684-74CCA277C319}"/>
              </a:ext>
            </a:extLst>
          </p:cNvPr>
          <p:cNvSpPr txBox="1"/>
          <p:nvPr/>
        </p:nvSpPr>
        <p:spPr>
          <a:xfrm>
            <a:off x="2146173" y="4158488"/>
            <a:ext cx="3184525" cy="361950"/>
          </a:xfrm>
          <a:prstGeom prst="rect">
            <a:avLst/>
          </a:prstGeom>
        </p:spPr>
        <p:txBody>
          <a:bodyPr vert="horz" wrap="square" lIns="0" tIns="12700" rIns="0" bIns="0" rtlCol="0">
            <a:spAutoFit/>
          </a:bodyPr>
          <a:lstStyle/>
          <a:p>
            <a:pPr algn="ctr">
              <a:lnSpc>
                <a:spcPct val="100000"/>
              </a:lnSpc>
              <a:spcBef>
                <a:spcPts val="100"/>
              </a:spcBef>
            </a:pPr>
            <a:r>
              <a:rPr sz="1100" b="1">
                <a:latin typeface="Calibri"/>
                <a:cs typeface="Calibri"/>
              </a:rPr>
              <a:t>2</a:t>
            </a:r>
            <a:r>
              <a:rPr sz="1100" b="1" spc="-10">
                <a:latin typeface="Calibri"/>
                <a:cs typeface="Calibri"/>
              </a:rPr>
              <a:t> </a:t>
            </a:r>
            <a:r>
              <a:rPr lang="nl-NL" sz="1100" b="1" spc="-10">
                <a:latin typeface="Calibri"/>
                <a:cs typeface="Calibri"/>
              </a:rPr>
              <a:t>a</a:t>
            </a:r>
            <a:r>
              <a:rPr sz="1100" b="1" err="1">
                <a:latin typeface="Calibri"/>
                <a:cs typeface="Calibri"/>
              </a:rPr>
              <a:t>pril</a:t>
            </a:r>
            <a:r>
              <a:rPr sz="1100" b="1" spc="-30">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sz="1100">
                <a:latin typeface="Calibri"/>
                <a:cs typeface="Calibri"/>
              </a:rPr>
              <a:t>A</a:t>
            </a:r>
            <a:r>
              <a:rPr lang="nl-NL" sz="1100" err="1">
                <a:latin typeface="Calibri"/>
                <a:cs typeface="Calibri"/>
              </a:rPr>
              <a:t>ankondiging</a:t>
            </a:r>
            <a:r>
              <a:rPr sz="1100" spc="-5">
                <a:latin typeface="Calibri"/>
                <a:cs typeface="Calibri"/>
              </a:rPr>
              <a:t> </a:t>
            </a:r>
            <a:r>
              <a:rPr sz="1100">
                <a:latin typeface="Calibri"/>
                <a:cs typeface="Calibri"/>
              </a:rPr>
              <a:t>President</a:t>
            </a:r>
            <a:r>
              <a:rPr sz="1100" spc="-35">
                <a:latin typeface="Calibri"/>
                <a:cs typeface="Calibri"/>
              </a:rPr>
              <a:t> </a:t>
            </a:r>
            <a:r>
              <a:rPr sz="1100">
                <a:latin typeface="Calibri"/>
                <a:cs typeface="Calibri"/>
              </a:rPr>
              <a:t>Trump</a:t>
            </a:r>
            <a:r>
              <a:rPr sz="1100" spc="-15">
                <a:latin typeface="Calibri"/>
                <a:cs typeface="Calibri"/>
              </a:rPr>
              <a:t> </a:t>
            </a:r>
            <a:r>
              <a:rPr lang="nl-NL" sz="1100" spc="-15">
                <a:latin typeface="Calibri"/>
                <a:cs typeface="Calibri"/>
              </a:rPr>
              <a:t>Wederkerige heffingen</a:t>
            </a:r>
            <a:endParaRPr sz="1100">
              <a:latin typeface="Calibri"/>
              <a:cs typeface="Calibri"/>
            </a:endParaRPr>
          </a:p>
        </p:txBody>
      </p:sp>
      <p:pic>
        <p:nvPicPr>
          <p:cNvPr id="5" name="object 5">
            <a:extLst>
              <a:ext uri="{FF2B5EF4-FFF2-40B4-BE49-F238E27FC236}">
                <a16:creationId xmlns:a16="http://schemas.microsoft.com/office/drawing/2014/main" id="{62AA5823-B6A3-CD7D-3F56-5ECD6EFB27FA}"/>
              </a:ext>
            </a:extLst>
          </p:cNvPr>
          <p:cNvPicPr/>
          <p:nvPr/>
        </p:nvPicPr>
        <p:blipFill>
          <a:blip r:embed="rId2" cstate="print"/>
          <a:stretch>
            <a:fillRect/>
          </a:stretch>
        </p:blipFill>
        <p:spPr>
          <a:xfrm>
            <a:off x="3401314" y="239826"/>
            <a:ext cx="683679" cy="359994"/>
          </a:xfrm>
          <a:prstGeom prst="rect">
            <a:avLst/>
          </a:prstGeom>
        </p:spPr>
      </p:pic>
      <p:pic>
        <p:nvPicPr>
          <p:cNvPr id="6" name="object 6">
            <a:extLst>
              <a:ext uri="{FF2B5EF4-FFF2-40B4-BE49-F238E27FC236}">
                <a16:creationId xmlns:a16="http://schemas.microsoft.com/office/drawing/2014/main" id="{166AE5BB-12D6-B0B3-9295-DF09580E361A}"/>
              </a:ext>
            </a:extLst>
          </p:cNvPr>
          <p:cNvPicPr/>
          <p:nvPr/>
        </p:nvPicPr>
        <p:blipFill>
          <a:blip r:embed="rId3" cstate="print"/>
          <a:stretch>
            <a:fillRect/>
          </a:stretch>
        </p:blipFill>
        <p:spPr>
          <a:xfrm>
            <a:off x="8275631" y="260783"/>
            <a:ext cx="680859" cy="453910"/>
          </a:xfrm>
          <a:prstGeom prst="rect">
            <a:avLst/>
          </a:prstGeom>
        </p:spPr>
      </p:pic>
      <p:sp>
        <p:nvSpPr>
          <p:cNvPr id="7" name="object 7">
            <a:extLst>
              <a:ext uri="{FF2B5EF4-FFF2-40B4-BE49-F238E27FC236}">
                <a16:creationId xmlns:a16="http://schemas.microsoft.com/office/drawing/2014/main" id="{94BFA34C-C849-A4D5-936F-97F71490EFC6}"/>
              </a:ext>
            </a:extLst>
          </p:cNvPr>
          <p:cNvSpPr/>
          <p:nvPr/>
        </p:nvSpPr>
        <p:spPr>
          <a:xfrm>
            <a:off x="1917572" y="1424486"/>
            <a:ext cx="3600450" cy="476884"/>
          </a:xfrm>
          <a:custGeom>
            <a:avLst/>
            <a:gdLst/>
            <a:ahLst/>
            <a:cxnLst/>
            <a:rect l="l" t="t" r="r" b="b"/>
            <a:pathLst>
              <a:path w="3600450" h="476885">
                <a:moveTo>
                  <a:pt x="0" y="79375"/>
                </a:moveTo>
                <a:lnTo>
                  <a:pt x="6240" y="48488"/>
                </a:lnTo>
                <a:lnTo>
                  <a:pt x="23256" y="23256"/>
                </a:lnTo>
                <a:lnTo>
                  <a:pt x="48488" y="6240"/>
                </a:lnTo>
                <a:lnTo>
                  <a:pt x="79375" y="0"/>
                </a:lnTo>
                <a:lnTo>
                  <a:pt x="3520440" y="0"/>
                </a:lnTo>
                <a:lnTo>
                  <a:pt x="3551400" y="6240"/>
                </a:lnTo>
                <a:lnTo>
                  <a:pt x="3576669" y="23256"/>
                </a:lnTo>
                <a:lnTo>
                  <a:pt x="3593699" y="48488"/>
                </a:lnTo>
                <a:lnTo>
                  <a:pt x="3599942" y="79375"/>
                </a:lnTo>
                <a:lnTo>
                  <a:pt x="3599942" y="397255"/>
                </a:lnTo>
                <a:lnTo>
                  <a:pt x="3593699" y="428142"/>
                </a:lnTo>
                <a:lnTo>
                  <a:pt x="3576669" y="453374"/>
                </a:lnTo>
                <a:lnTo>
                  <a:pt x="3551400" y="470390"/>
                </a:lnTo>
                <a:lnTo>
                  <a:pt x="3520440" y="476630"/>
                </a:lnTo>
                <a:lnTo>
                  <a:pt x="79375" y="476630"/>
                </a:lnTo>
                <a:lnTo>
                  <a:pt x="48488" y="470390"/>
                </a:lnTo>
                <a:lnTo>
                  <a:pt x="23256" y="453374"/>
                </a:lnTo>
                <a:lnTo>
                  <a:pt x="6240" y="428142"/>
                </a:lnTo>
                <a:lnTo>
                  <a:pt x="0" y="397255"/>
                </a:lnTo>
                <a:lnTo>
                  <a:pt x="0" y="79375"/>
                </a:lnTo>
                <a:close/>
              </a:path>
            </a:pathLst>
          </a:custGeom>
          <a:ln w="28575">
            <a:solidFill>
              <a:srgbClr val="FFC000"/>
            </a:solidFill>
          </a:ln>
        </p:spPr>
        <p:txBody>
          <a:bodyPr wrap="square" lIns="0" tIns="0" rIns="0" bIns="0" rtlCol="0"/>
          <a:lstStyle/>
          <a:p>
            <a:endParaRPr/>
          </a:p>
        </p:txBody>
      </p:sp>
      <p:sp>
        <p:nvSpPr>
          <p:cNvPr id="8" name="object 8">
            <a:extLst>
              <a:ext uri="{FF2B5EF4-FFF2-40B4-BE49-F238E27FC236}">
                <a16:creationId xmlns:a16="http://schemas.microsoft.com/office/drawing/2014/main" id="{D83E1AE7-7A8A-BE1E-BD79-F5B303C07789}"/>
              </a:ext>
            </a:extLst>
          </p:cNvPr>
          <p:cNvSpPr txBox="1"/>
          <p:nvPr/>
        </p:nvSpPr>
        <p:spPr>
          <a:xfrm>
            <a:off x="2234945" y="750188"/>
            <a:ext cx="3015615" cy="521297"/>
          </a:xfrm>
          <a:prstGeom prst="rect">
            <a:avLst/>
          </a:prstGeom>
        </p:spPr>
        <p:txBody>
          <a:bodyPr vert="horz" wrap="square" lIns="0" tIns="13335" rIns="0" bIns="0" rtlCol="0">
            <a:spAutoFit/>
          </a:bodyPr>
          <a:lstStyle/>
          <a:p>
            <a:pPr algn="ctr">
              <a:lnSpc>
                <a:spcPct val="100000"/>
              </a:lnSpc>
              <a:spcBef>
                <a:spcPts val="105"/>
              </a:spcBef>
            </a:pPr>
            <a:r>
              <a:rPr sz="1100" b="1">
                <a:latin typeface="Calibri"/>
                <a:cs typeface="Calibri"/>
              </a:rPr>
              <a:t>10</a:t>
            </a:r>
            <a:r>
              <a:rPr sz="1100" b="1" spc="-15">
                <a:latin typeface="Calibri"/>
                <a:cs typeface="Calibri"/>
              </a:rPr>
              <a:t> </a:t>
            </a:r>
            <a:r>
              <a:rPr lang="nl-NL" sz="1100" b="1" spc="-15">
                <a:latin typeface="Calibri"/>
                <a:cs typeface="Calibri"/>
              </a:rPr>
              <a:t>f</a:t>
            </a:r>
            <a:r>
              <a:rPr sz="1100" b="1" err="1">
                <a:latin typeface="Calibri"/>
                <a:cs typeface="Calibri"/>
              </a:rPr>
              <a:t>ebruar</a:t>
            </a:r>
            <a:r>
              <a:rPr lang="nl-NL" sz="1100" b="1">
                <a:latin typeface="Calibri"/>
                <a:cs typeface="Calibri"/>
              </a:rPr>
              <a:t>i</a:t>
            </a:r>
            <a:r>
              <a:rPr sz="1100" b="1" spc="-40">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sz="1100">
                <a:latin typeface="Calibri"/>
                <a:cs typeface="Calibri"/>
              </a:rPr>
              <a:t>A</a:t>
            </a:r>
            <a:r>
              <a:rPr lang="nl-NL" sz="1100" err="1">
                <a:latin typeface="Calibri"/>
                <a:cs typeface="Calibri"/>
              </a:rPr>
              <a:t>ankondiging</a:t>
            </a:r>
            <a:r>
              <a:rPr sz="1100" spc="-40">
                <a:latin typeface="Calibri"/>
                <a:cs typeface="Calibri"/>
              </a:rPr>
              <a:t> </a:t>
            </a:r>
            <a:r>
              <a:rPr lang="nl-NL" sz="1100" spc="-40">
                <a:latin typeface="Calibri"/>
                <a:cs typeface="Calibri"/>
              </a:rPr>
              <a:t>herinvoering van heffingen </a:t>
            </a:r>
          </a:p>
          <a:p>
            <a:pPr algn="ctr">
              <a:lnSpc>
                <a:spcPct val="100000"/>
              </a:lnSpc>
            </a:pPr>
            <a:r>
              <a:rPr lang="nl-NL" sz="1100" spc="-40">
                <a:latin typeface="Calibri"/>
                <a:cs typeface="Calibri"/>
              </a:rPr>
              <a:t>op staal en </a:t>
            </a:r>
            <a:r>
              <a:rPr lang="nl-NL" sz="1100" spc="-10">
                <a:latin typeface="Calibri"/>
                <a:cs typeface="Calibri"/>
              </a:rPr>
              <a:t>a</a:t>
            </a:r>
            <a:r>
              <a:rPr sz="1100" spc="-10" err="1">
                <a:latin typeface="Calibri"/>
                <a:cs typeface="Calibri"/>
              </a:rPr>
              <a:t>luminium</a:t>
            </a:r>
            <a:endParaRPr lang="nl-NL" sz="1100" spc="-10">
              <a:latin typeface="Calibri"/>
              <a:cs typeface="Calibri"/>
            </a:endParaRPr>
          </a:p>
        </p:txBody>
      </p:sp>
      <p:sp>
        <p:nvSpPr>
          <p:cNvPr id="9" name="object 9">
            <a:extLst>
              <a:ext uri="{FF2B5EF4-FFF2-40B4-BE49-F238E27FC236}">
                <a16:creationId xmlns:a16="http://schemas.microsoft.com/office/drawing/2014/main" id="{B51A9C3E-AE13-83F2-E7FF-591918A80470}"/>
              </a:ext>
            </a:extLst>
          </p:cNvPr>
          <p:cNvSpPr/>
          <p:nvPr/>
        </p:nvSpPr>
        <p:spPr>
          <a:xfrm>
            <a:off x="6819392" y="1342179"/>
            <a:ext cx="3600450" cy="664210"/>
          </a:xfrm>
          <a:custGeom>
            <a:avLst/>
            <a:gdLst/>
            <a:ahLst/>
            <a:cxnLst/>
            <a:rect l="l" t="t" r="r" b="b"/>
            <a:pathLst>
              <a:path w="3600450" h="664210">
                <a:moveTo>
                  <a:pt x="0" y="110743"/>
                </a:moveTo>
                <a:lnTo>
                  <a:pt x="8693" y="67615"/>
                </a:lnTo>
                <a:lnTo>
                  <a:pt x="32400" y="32416"/>
                </a:lnTo>
                <a:lnTo>
                  <a:pt x="67562" y="8695"/>
                </a:lnTo>
                <a:lnTo>
                  <a:pt x="110617" y="0"/>
                </a:lnTo>
                <a:lnTo>
                  <a:pt x="3489325" y="0"/>
                </a:lnTo>
                <a:lnTo>
                  <a:pt x="3532379" y="8695"/>
                </a:lnTo>
                <a:lnTo>
                  <a:pt x="3567541" y="32416"/>
                </a:lnTo>
                <a:lnTo>
                  <a:pt x="3591248" y="67615"/>
                </a:lnTo>
                <a:lnTo>
                  <a:pt x="3599942" y="110743"/>
                </a:lnTo>
                <a:lnTo>
                  <a:pt x="3599942" y="553338"/>
                </a:lnTo>
                <a:lnTo>
                  <a:pt x="3591248" y="596467"/>
                </a:lnTo>
                <a:lnTo>
                  <a:pt x="3567541" y="631666"/>
                </a:lnTo>
                <a:lnTo>
                  <a:pt x="3532379" y="655387"/>
                </a:lnTo>
                <a:lnTo>
                  <a:pt x="3489325" y="664083"/>
                </a:lnTo>
                <a:lnTo>
                  <a:pt x="110617" y="664083"/>
                </a:lnTo>
                <a:lnTo>
                  <a:pt x="67562" y="655387"/>
                </a:lnTo>
                <a:lnTo>
                  <a:pt x="32400" y="631666"/>
                </a:lnTo>
                <a:lnTo>
                  <a:pt x="8693" y="596467"/>
                </a:lnTo>
                <a:lnTo>
                  <a:pt x="0" y="553338"/>
                </a:lnTo>
                <a:lnTo>
                  <a:pt x="0" y="110743"/>
                </a:lnTo>
                <a:close/>
              </a:path>
            </a:pathLst>
          </a:custGeom>
          <a:ln w="28575">
            <a:solidFill>
              <a:srgbClr val="FFC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F9AA4900-77B3-A317-45B7-14D88F88EFDA}"/>
              </a:ext>
            </a:extLst>
          </p:cNvPr>
          <p:cNvSpPr txBox="1"/>
          <p:nvPr/>
        </p:nvSpPr>
        <p:spPr>
          <a:xfrm>
            <a:off x="6982841" y="1467813"/>
            <a:ext cx="3266440" cy="521297"/>
          </a:xfrm>
          <a:prstGeom prst="rect">
            <a:avLst/>
          </a:prstGeom>
        </p:spPr>
        <p:txBody>
          <a:bodyPr vert="horz" wrap="square" lIns="0" tIns="13335" rIns="0" bIns="0" rtlCol="0">
            <a:spAutoFit/>
          </a:bodyPr>
          <a:lstStyle/>
          <a:p>
            <a:pPr algn="ctr">
              <a:lnSpc>
                <a:spcPct val="100000"/>
              </a:lnSpc>
              <a:spcBef>
                <a:spcPts val="105"/>
              </a:spcBef>
            </a:pPr>
            <a:r>
              <a:rPr sz="1100" b="1">
                <a:latin typeface="Calibri"/>
                <a:cs typeface="Calibri"/>
              </a:rPr>
              <a:t>12</a:t>
            </a:r>
            <a:r>
              <a:rPr sz="1100" b="1" spc="-10">
                <a:latin typeface="Calibri"/>
                <a:cs typeface="Calibri"/>
              </a:rPr>
              <a:t> </a:t>
            </a:r>
            <a:r>
              <a:rPr lang="nl-NL" sz="1100" b="1" spc="-10">
                <a:latin typeface="Calibri"/>
                <a:cs typeface="Calibri"/>
              </a:rPr>
              <a:t>m</a:t>
            </a:r>
            <a:r>
              <a:rPr sz="1100" b="1">
                <a:latin typeface="Calibri"/>
                <a:cs typeface="Calibri"/>
              </a:rPr>
              <a:t>a</a:t>
            </a:r>
            <a:r>
              <a:rPr lang="nl-NL" sz="1100" b="1">
                <a:latin typeface="Calibri"/>
                <a:cs typeface="Calibri"/>
              </a:rPr>
              <a:t>art</a:t>
            </a:r>
            <a:r>
              <a:rPr sz="1100" b="1" spc="-35">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lang="nl-NL" sz="1100">
                <a:latin typeface="Calibri"/>
                <a:cs typeface="Calibri"/>
              </a:rPr>
              <a:t>Aankondiging</a:t>
            </a:r>
            <a:r>
              <a:rPr sz="1100" spc="10">
                <a:latin typeface="Calibri"/>
                <a:cs typeface="Calibri"/>
              </a:rPr>
              <a:t> </a:t>
            </a:r>
            <a:r>
              <a:rPr lang="nl-NL" sz="1100" spc="10">
                <a:latin typeface="Calibri"/>
                <a:cs typeface="Calibri"/>
              </a:rPr>
              <a:t>tegenmaatregelen in staal en aluminium conflict</a:t>
            </a:r>
            <a:endParaRPr sz="1100">
              <a:latin typeface="Calibri"/>
              <a:cs typeface="Calibri"/>
            </a:endParaRPr>
          </a:p>
        </p:txBody>
      </p:sp>
      <p:sp>
        <p:nvSpPr>
          <p:cNvPr id="11" name="object 11">
            <a:extLst>
              <a:ext uri="{FF2B5EF4-FFF2-40B4-BE49-F238E27FC236}">
                <a16:creationId xmlns:a16="http://schemas.microsoft.com/office/drawing/2014/main" id="{3C80A3FA-9F47-38AB-7FE6-AF5FF413DCDC}"/>
              </a:ext>
            </a:extLst>
          </p:cNvPr>
          <p:cNvSpPr/>
          <p:nvPr/>
        </p:nvSpPr>
        <p:spPr>
          <a:xfrm>
            <a:off x="6815835" y="2110763"/>
            <a:ext cx="3600450" cy="476884"/>
          </a:xfrm>
          <a:custGeom>
            <a:avLst/>
            <a:gdLst/>
            <a:ahLst/>
            <a:cxnLst/>
            <a:rect l="l" t="t" r="r" b="b"/>
            <a:pathLst>
              <a:path w="3600450" h="476885">
                <a:moveTo>
                  <a:pt x="0" y="79501"/>
                </a:moveTo>
                <a:lnTo>
                  <a:pt x="6242" y="48541"/>
                </a:lnTo>
                <a:lnTo>
                  <a:pt x="23272" y="23272"/>
                </a:lnTo>
                <a:lnTo>
                  <a:pt x="48541" y="6242"/>
                </a:lnTo>
                <a:lnTo>
                  <a:pt x="79501" y="0"/>
                </a:lnTo>
                <a:lnTo>
                  <a:pt x="3520567" y="0"/>
                </a:lnTo>
                <a:lnTo>
                  <a:pt x="3551453" y="6242"/>
                </a:lnTo>
                <a:lnTo>
                  <a:pt x="3576685" y="23272"/>
                </a:lnTo>
                <a:lnTo>
                  <a:pt x="3593701" y="48541"/>
                </a:lnTo>
                <a:lnTo>
                  <a:pt x="3599942" y="79501"/>
                </a:lnTo>
                <a:lnTo>
                  <a:pt x="3599942" y="397256"/>
                </a:lnTo>
                <a:lnTo>
                  <a:pt x="3593701" y="428216"/>
                </a:lnTo>
                <a:lnTo>
                  <a:pt x="3576685" y="453485"/>
                </a:lnTo>
                <a:lnTo>
                  <a:pt x="3551453" y="470515"/>
                </a:lnTo>
                <a:lnTo>
                  <a:pt x="3520567" y="476758"/>
                </a:lnTo>
                <a:lnTo>
                  <a:pt x="79501" y="476758"/>
                </a:lnTo>
                <a:lnTo>
                  <a:pt x="48541" y="470515"/>
                </a:lnTo>
                <a:lnTo>
                  <a:pt x="23272" y="453485"/>
                </a:lnTo>
                <a:lnTo>
                  <a:pt x="6242" y="428216"/>
                </a:lnTo>
                <a:lnTo>
                  <a:pt x="0" y="397256"/>
                </a:lnTo>
                <a:lnTo>
                  <a:pt x="0" y="79501"/>
                </a:lnTo>
                <a:close/>
              </a:path>
            </a:pathLst>
          </a:custGeom>
          <a:ln w="28574">
            <a:solidFill>
              <a:srgbClr val="FFC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8CA8B4FB-9450-1795-08C2-57BAE722E922}"/>
              </a:ext>
            </a:extLst>
          </p:cNvPr>
          <p:cNvSpPr txBox="1"/>
          <p:nvPr/>
        </p:nvSpPr>
        <p:spPr>
          <a:xfrm>
            <a:off x="7074280" y="2132023"/>
            <a:ext cx="3083560" cy="352019"/>
          </a:xfrm>
          <a:prstGeom prst="rect">
            <a:avLst/>
          </a:prstGeom>
        </p:spPr>
        <p:txBody>
          <a:bodyPr vert="horz" wrap="square" lIns="0" tIns="13335" rIns="0" bIns="0" rtlCol="0">
            <a:spAutoFit/>
          </a:bodyPr>
          <a:lstStyle/>
          <a:p>
            <a:pPr algn="ctr">
              <a:lnSpc>
                <a:spcPct val="100000"/>
              </a:lnSpc>
              <a:spcBef>
                <a:spcPts val="105"/>
              </a:spcBef>
            </a:pPr>
            <a:r>
              <a:rPr sz="1100" b="1">
                <a:latin typeface="Calibri"/>
                <a:cs typeface="Calibri"/>
              </a:rPr>
              <a:t>20</a:t>
            </a:r>
            <a:r>
              <a:rPr sz="1100" b="1" spc="-10">
                <a:latin typeface="Calibri"/>
                <a:cs typeface="Calibri"/>
              </a:rPr>
              <a:t> </a:t>
            </a:r>
            <a:r>
              <a:rPr lang="nl-NL" sz="1100" b="1" spc="-10">
                <a:latin typeface="Calibri"/>
                <a:cs typeface="Calibri"/>
              </a:rPr>
              <a:t>maart</a:t>
            </a:r>
            <a:r>
              <a:rPr sz="1100" b="1" spc="-35">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lang="nl-NL" sz="1100" spc="-35">
                <a:latin typeface="Calibri"/>
                <a:cs typeface="Calibri"/>
              </a:rPr>
              <a:t>Aankondiging van uitstel met 2 weken</a:t>
            </a:r>
            <a:endParaRPr sz="1100">
              <a:latin typeface="Calibri"/>
              <a:cs typeface="Calibri"/>
            </a:endParaRPr>
          </a:p>
        </p:txBody>
      </p:sp>
      <p:sp>
        <p:nvSpPr>
          <p:cNvPr id="13" name="object 13">
            <a:extLst>
              <a:ext uri="{FF2B5EF4-FFF2-40B4-BE49-F238E27FC236}">
                <a16:creationId xmlns:a16="http://schemas.microsoft.com/office/drawing/2014/main" id="{C877466F-0EB9-9E92-EB73-61D2908CA86D}"/>
              </a:ext>
            </a:extLst>
          </p:cNvPr>
          <p:cNvSpPr/>
          <p:nvPr/>
        </p:nvSpPr>
        <p:spPr>
          <a:xfrm>
            <a:off x="10419842" y="4212590"/>
            <a:ext cx="1708150" cy="374650"/>
          </a:xfrm>
          <a:custGeom>
            <a:avLst/>
            <a:gdLst/>
            <a:ahLst/>
            <a:cxnLst/>
            <a:rect l="l" t="t" r="r" b="b"/>
            <a:pathLst>
              <a:path w="1708150" h="374650">
                <a:moveTo>
                  <a:pt x="0" y="62484"/>
                </a:moveTo>
                <a:lnTo>
                  <a:pt x="4905" y="38147"/>
                </a:lnTo>
                <a:lnTo>
                  <a:pt x="18288" y="18288"/>
                </a:lnTo>
                <a:lnTo>
                  <a:pt x="38147" y="4905"/>
                </a:lnTo>
                <a:lnTo>
                  <a:pt x="62483" y="0"/>
                </a:lnTo>
                <a:lnTo>
                  <a:pt x="1645538" y="0"/>
                </a:lnTo>
                <a:lnTo>
                  <a:pt x="1669875" y="4905"/>
                </a:lnTo>
                <a:lnTo>
                  <a:pt x="1689734" y="18287"/>
                </a:lnTo>
                <a:lnTo>
                  <a:pt x="1703117" y="38147"/>
                </a:lnTo>
                <a:lnTo>
                  <a:pt x="1708023" y="62484"/>
                </a:lnTo>
                <a:lnTo>
                  <a:pt x="1708023" y="312166"/>
                </a:lnTo>
                <a:lnTo>
                  <a:pt x="1703117" y="336428"/>
                </a:lnTo>
                <a:lnTo>
                  <a:pt x="1689734" y="356250"/>
                </a:lnTo>
                <a:lnTo>
                  <a:pt x="1669875" y="369619"/>
                </a:lnTo>
                <a:lnTo>
                  <a:pt x="1645538" y="374523"/>
                </a:lnTo>
                <a:lnTo>
                  <a:pt x="62483" y="374523"/>
                </a:lnTo>
                <a:lnTo>
                  <a:pt x="38147" y="369619"/>
                </a:lnTo>
                <a:lnTo>
                  <a:pt x="18287" y="356250"/>
                </a:lnTo>
                <a:lnTo>
                  <a:pt x="4905" y="336428"/>
                </a:lnTo>
                <a:lnTo>
                  <a:pt x="0" y="312166"/>
                </a:lnTo>
                <a:lnTo>
                  <a:pt x="0" y="62484"/>
                </a:lnTo>
                <a:close/>
              </a:path>
            </a:pathLst>
          </a:custGeom>
          <a:ln w="28574">
            <a:solidFill>
              <a:srgbClr val="FFC000"/>
            </a:solidFill>
            <a:prstDash val="sysDash"/>
          </a:ln>
        </p:spPr>
        <p:txBody>
          <a:bodyPr wrap="square" lIns="0" tIns="0" rIns="0" bIns="0" rtlCol="0"/>
          <a:lstStyle/>
          <a:p>
            <a:endParaRPr/>
          </a:p>
        </p:txBody>
      </p:sp>
      <p:sp>
        <p:nvSpPr>
          <p:cNvPr id="15" name="object 15">
            <a:extLst>
              <a:ext uri="{FF2B5EF4-FFF2-40B4-BE49-F238E27FC236}">
                <a16:creationId xmlns:a16="http://schemas.microsoft.com/office/drawing/2014/main" id="{47279C40-968E-0BF1-2087-C3F4E3E2A255}"/>
              </a:ext>
            </a:extLst>
          </p:cNvPr>
          <p:cNvSpPr/>
          <p:nvPr/>
        </p:nvSpPr>
        <p:spPr>
          <a:xfrm>
            <a:off x="10419842" y="4683886"/>
            <a:ext cx="1708150" cy="374650"/>
          </a:xfrm>
          <a:custGeom>
            <a:avLst/>
            <a:gdLst/>
            <a:ahLst/>
            <a:cxnLst/>
            <a:rect l="l" t="t" r="r" b="b"/>
            <a:pathLst>
              <a:path w="1708150" h="374650">
                <a:moveTo>
                  <a:pt x="0" y="62356"/>
                </a:moveTo>
                <a:lnTo>
                  <a:pt x="4905" y="38094"/>
                </a:lnTo>
                <a:lnTo>
                  <a:pt x="18288" y="18272"/>
                </a:lnTo>
                <a:lnTo>
                  <a:pt x="38147" y="4903"/>
                </a:lnTo>
                <a:lnTo>
                  <a:pt x="62483" y="0"/>
                </a:lnTo>
                <a:lnTo>
                  <a:pt x="1645538" y="0"/>
                </a:lnTo>
                <a:lnTo>
                  <a:pt x="1669875" y="4903"/>
                </a:lnTo>
                <a:lnTo>
                  <a:pt x="1689734" y="18272"/>
                </a:lnTo>
                <a:lnTo>
                  <a:pt x="1703117" y="38094"/>
                </a:lnTo>
                <a:lnTo>
                  <a:pt x="1708023" y="62356"/>
                </a:lnTo>
                <a:lnTo>
                  <a:pt x="1708023" y="312165"/>
                </a:lnTo>
                <a:lnTo>
                  <a:pt x="1703117" y="336428"/>
                </a:lnTo>
                <a:lnTo>
                  <a:pt x="1689734" y="356250"/>
                </a:lnTo>
                <a:lnTo>
                  <a:pt x="1669875" y="369619"/>
                </a:lnTo>
                <a:lnTo>
                  <a:pt x="1645538" y="374523"/>
                </a:lnTo>
                <a:lnTo>
                  <a:pt x="62483" y="374523"/>
                </a:lnTo>
                <a:lnTo>
                  <a:pt x="38147" y="369619"/>
                </a:lnTo>
                <a:lnTo>
                  <a:pt x="18287" y="356250"/>
                </a:lnTo>
                <a:lnTo>
                  <a:pt x="4905" y="336428"/>
                </a:lnTo>
                <a:lnTo>
                  <a:pt x="0" y="312165"/>
                </a:lnTo>
                <a:lnTo>
                  <a:pt x="0" y="62356"/>
                </a:lnTo>
                <a:close/>
              </a:path>
            </a:pathLst>
          </a:custGeom>
          <a:ln w="28574">
            <a:solidFill>
              <a:srgbClr val="FFC000"/>
            </a:solidFill>
            <a:prstDash val="sysDash"/>
          </a:ln>
        </p:spPr>
        <p:txBody>
          <a:bodyPr wrap="square" lIns="0" tIns="0" rIns="0" bIns="0" rtlCol="0"/>
          <a:lstStyle/>
          <a:p>
            <a:endParaRPr/>
          </a:p>
        </p:txBody>
      </p:sp>
      <p:sp>
        <p:nvSpPr>
          <p:cNvPr id="17" name="object 17">
            <a:extLst>
              <a:ext uri="{FF2B5EF4-FFF2-40B4-BE49-F238E27FC236}">
                <a16:creationId xmlns:a16="http://schemas.microsoft.com/office/drawing/2014/main" id="{350CA25C-F876-4EE0-0BC6-76218F2539BB}"/>
              </a:ext>
            </a:extLst>
          </p:cNvPr>
          <p:cNvSpPr/>
          <p:nvPr/>
        </p:nvSpPr>
        <p:spPr>
          <a:xfrm>
            <a:off x="1937321" y="2814055"/>
            <a:ext cx="3600450" cy="476884"/>
          </a:xfrm>
          <a:custGeom>
            <a:avLst/>
            <a:gdLst/>
            <a:ahLst/>
            <a:cxnLst/>
            <a:rect l="l" t="t" r="r" b="b"/>
            <a:pathLst>
              <a:path w="3600450" h="476885">
                <a:moveTo>
                  <a:pt x="0" y="79501"/>
                </a:moveTo>
                <a:lnTo>
                  <a:pt x="6240" y="48595"/>
                </a:lnTo>
                <a:lnTo>
                  <a:pt x="23256" y="23320"/>
                </a:lnTo>
                <a:lnTo>
                  <a:pt x="48488" y="6260"/>
                </a:lnTo>
                <a:lnTo>
                  <a:pt x="79375" y="0"/>
                </a:lnTo>
                <a:lnTo>
                  <a:pt x="3520440" y="0"/>
                </a:lnTo>
                <a:lnTo>
                  <a:pt x="3551400" y="6260"/>
                </a:lnTo>
                <a:lnTo>
                  <a:pt x="3576669" y="23320"/>
                </a:lnTo>
                <a:lnTo>
                  <a:pt x="3593699" y="48595"/>
                </a:lnTo>
                <a:lnTo>
                  <a:pt x="3599942" y="79501"/>
                </a:lnTo>
                <a:lnTo>
                  <a:pt x="3599942" y="397382"/>
                </a:lnTo>
                <a:lnTo>
                  <a:pt x="3593699" y="428269"/>
                </a:lnTo>
                <a:lnTo>
                  <a:pt x="3576669" y="453501"/>
                </a:lnTo>
                <a:lnTo>
                  <a:pt x="3551400" y="470517"/>
                </a:lnTo>
                <a:lnTo>
                  <a:pt x="3520440" y="476757"/>
                </a:lnTo>
                <a:lnTo>
                  <a:pt x="79375" y="476757"/>
                </a:lnTo>
                <a:lnTo>
                  <a:pt x="48488" y="470517"/>
                </a:lnTo>
                <a:lnTo>
                  <a:pt x="23256" y="453501"/>
                </a:lnTo>
                <a:lnTo>
                  <a:pt x="6240" y="428269"/>
                </a:lnTo>
                <a:lnTo>
                  <a:pt x="0" y="397382"/>
                </a:lnTo>
                <a:lnTo>
                  <a:pt x="0" y="79501"/>
                </a:lnTo>
                <a:close/>
              </a:path>
            </a:pathLst>
          </a:custGeom>
          <a:ln w="28574">
            <a:solidFill>
              <a:srgbClr val="4471C4"/>
            </a:solidFill>
          </a:ln>
        </p:spPr>
        <p:txBody>
          <a:bodyPr wrap="square" lIns="0" tIns="0" rIns="0" bIns="0" rtlCol="0"/>
          <a:lstStyle/>
          <a:p>
            <a:endParaRPr/>
          </a:p>
        </p:txBody>
      </p:sp>
      <p:sp>
        <p:nvSpPr>
          <p:cNvPr id="18" name="object 18">
            <a:extLst>
              <a:ext uri="{FF2B5EF4-FFF2-40B4-BE49-F238E27FC236}">
                <a16:creationId xmlns:a16="http://schemas.microsoft.com/office/drawing/2014/main" id="{C62A603A-3402-D3FC-097B-957735A7F925}"/>
              </a:ext>
            </a:extLst>
          </p:cNvPr>
          <p:cNvSpPr txBox="1"/>
          <p:nvPr/>
        </p:nvSpPr>
        <p:spPr>
          <a:xfrm>
            <a:off x="2412969" y="2894208"/>
            <a:ext cx="2609656" cy="352019"/>
          </a:xfrm>
          <a:prstGeom prst="rect">
            <a:avLst/>
          </a:prstGeom>
        </p:spPr>
        <p:txBody>
          <a:bodyPr vert="horz" wrap="square" lIns="0" tIns="13335" rIns="0" bIns="0" rtlCol="0">
            <a:spAutoFit/>
          </a:bodyPr>
          <a:lstStyle/>
          <a:p>
            <a:pPr marL="635" algn="ctr">
              <a:lnSpc>
                <a:spcPct val="100000"/>
              </a:lnSpc>
              <a:spcBef>
                <a:spcPts val="105"/>
              </a:spcBef>
            </a:pPr>
            <a:r>
              <a:rPr sz="1100" b="1">
                <a:latin typeface="Calibri"/>
                <a:cs typeface="Calibri"/>
              </a:rPr>
              <a:t>26</a:t>
            </a:r>
            <a:r>
              <a:rPr sz="1100" b="1" spc="-10">
                <a:latin typeface="Calibri"/>
                <a:cs typeface="Calibri"/>
              </a:rPr>
              <a:t> </a:t>
            </a:r>
            <a:r>
              <a:rPr lang="nl-NL" sz="1100" b="1" spc="-10">
                <a:latin typeface="Calibri"/>
                <a:cs typeface="Calibri"/>
              </a:rPr>
              <a:t>m</a:t>
            </a:r>
            <a:r>
              <a:rPr sz="1100" b="1">
                <a:latin typeface="Calibri"/>
                <a:cs typeface="Calibri"/>
              </a:rPr>
              <a:t>a</a:t>
            </a:r>
            <a:r>
              <a:rPr lang="nl-NL" sz="1100" b="1">
                <a:latin typeface="Calibri"/>
                <a:cs typeface="Calibri"/>
              </a:rPr>
              <a:t>art</a:t>
            </a:r>
            <a:r>
              <a:rPr sz="1100" b="1" spc="-35">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sz="1100" spc="-10">
                <a:latin typeface="Calibri"/>
                <a:cs typeface="Calibri"/>
              </a:rPr>
              <a:t>A</a:t>
            </a:r>
            <a:r>
              <a:rPr lang="nl-NL" sz="1100" spc="-10" err="1">
                <a:latin typeface="Calibri"/>
                <a:cs typeface="Calibri"/>
              </a:rPr>
              <a:t>ankondiging</a:t>
            </a:r>
            <a:r>
              <a:rPr sz="1100" spc="-25">
                <a:latin typeface="Calibri"/>
                <a:cs typeface="Calibri"/>
              </a:rPr>
              <a:t> </a:t>
            </a:r>
            <a:r>
              <a:rPr lang="nl-NL" sz="1100" spc="-25">
                <a:latin typeface="Calibri"/>
                <a:cs typeface="Calibri"/>
              </a:rPr>
              <a:t>heffing op auto’s en -onderdelen</a:t>
            </a:r>
            <a:endParaRPr sz="1100">
              <a:latin typeface="Calibri"/>
              <a:cs typeface="Calibri"/>
            </a:endParaRPr>
          </a:p>
        </p:txBody>
      </p:sp>
      <p:sp>
        <p:nvSpPr>
          <p:cNvPr id="19" name="object 19">
            <a:extLst>
              <a:ext uri="{FF2B5EF4-FFF2-40B4-BE49-F238E27FC236}">
                <a16:creationId xmlns:a16="http://schemas.microsoft.com/office/drawing/2014/main" id="{9D4A426B-85F9-6CB3-3266-FB8E03DFE936}"/>
              </a:ext>
            </a:extLst>
          </p:cNvPr>
          <p:cNvSpPr/>
          <p:nvPr/>
        </p:nvSpPr>
        <p:spPr>
          <a:xfrm>
            <a:off x="1938654" y="4780915"/>
            <a:ext cx="3600450" cy="476884"/>
          </a:xfrm>
          <a:custGeom>
            <a:avLst/>
            <a:gdLst/>
            <a:ahLst/>
            <a:cxnLst/>
            <a:rect l="l" t="t" r="r" b="b"/>
            <a:pathLst>
              <a:path w="3600450" h="476885">
                <a:moveTo>
                  <a:pt x="0" y="79502"/>
                </a:moveTo>
                <a:lnTo>
                  <a:pt x="6240" y="48595"/>
                </a:lnTo>
                <a:lnTo>
                  <a:pt x="23256" y="23320"/>
                </a:lnTo>
                <a:lnTo>
                  <a:pt x="48488" y="6260"/>
                </a:lnTo>
                <a:lnTo>
                  <a:pt x="79375" y="0"/>
                </a:lnTo>
                <a:lnTo>
                  <a:pt x="3520440" y="0"/>
                </a:lnTo>
                <a:lnTo>
                  <a:pt x="3551400" y="6260"/>
                </a:lnTo>
                <a:lnTo>
                  <a:pt x="3576669" y="23320"/>
                </a:lnTo>
                <a:lnTo>
                  <a:pt x="3593699" y="48595"/>
                </a:lnTo>
                <a:lnTo>
                  <a:pt x="3599942" y="79502"/>
                </a:lnTo>
                <a:lnTo>
                  <a:pt x="3599942" y="397383"/>
                </a:lnTo>
                <a:lnTo>
                  <a:pt x="3593699" y="428269"/>
                </a:lnTo>
                <a:lnTo>
                  <a:pt x="3576669" y="453501"/>
                </a:lnTo>
                <a:lnTo>
                  <a:pt x="3551400" y="470517"/>
                </a:lnTo>
                <a:lnTo>
                  <a:pt x="3520440" y="476758"/>
                </a:lnTo>
                <a:lnTo>
                  <a:pt x="79375" y="476758"/>
                </a:lnTo>
                <a:lnTo>
                  <a:pt x="48488" y="470517"/>
                </a:lnTo>
                <a:lnTo>
                  <a:pt x="23256" y="453501"/>
                </a:lnTo>
                <a:lnTo>
                  <a:pt x="6240" y="428269"/>
                </a:lnTo>
                <a:lnTo>
                  <a:pt x="0" y="397383"/>
                </a:lnTo>
                <a:lnTo>
                  <a:pt x="0" y="79502"/>
                </a:lnTo>
                <a:close/>
              </a:path>
            </a:pathLst>
          </a:custGeom>
          <a:ln w="28574">
            <a:solidFill>
              <a:srgbClr val="4471C4"/>
            </a:solidFill>
          </a:ln>
        </p:spPr>
        <p:txBody>
          <a:bodyPr wrap="square" lIns="0" tIns="0" rIns="0" bIns="0" rtlCol="0"/>
          <a:lstStyle/>
          <a:p>
            <a:endParaRPr/>
          </a:p>
        </p:txBody>
      </p:sp>
      <p:sp>
        <p:nvSpPr>
          <p:cNvPr id="20" name="object 20">
            <a:extLst>
              <a:ext uri="{FF2B5EF4-FFF2-40B4-BE49-F238E27FC236}">
                <a16:creationId xmlns:a16="http://schemas.microsoft.com/office/drawing/2014/main" id="{0FF7D071-C7FF-9058-93B8-84177FC72FC9}"/>
              </a:ext>
            </a:extLst>
          </p:cNvPr>
          <p:cNvSpPr txBox="1"/>
          <p:nvPr/>
        </p:nvSpPr>
        <p:spPr>
          <a:xfrm>
            <a:off x="2435136" y="4823933"/>
            <a:ext cx="2633471" cy="351378"/>
          </a:xfrm>
          <a:prstGeom prst="rect">
            <a:avLst/>
          </a:prstGeom>
        </p:spPr>
        <p:txBody>
          <a:bodyPr vert="horz" wrap="square" lIns="0" tIns="12700" rIns="0" bIns="0" rtlCol="0">
            <a:spAutoFit/>
          </a:bodyPr>
          <a:lstStyle/>
          <a:p>
            <a:pPr marL="1270" algn="ctr">
              <a:lnSpc>
                <a:spcPct val="100000"/>
              </a:lnSpc>
              <a:spcBef>
                <a:spcPts val="100"/>
              </a:spcBef>
            </a:pPr>
            <a:r>
              <a:rPr sz="1100" b="1">
                <a:latin typeface="Calibri"/>
                <a:cs typeface="Calibri"/>
              </a:rPr>
              <a:t>3</a:t>
            </a:r>
            <a:r>
              <a:rPr sz="1100" b="1" spc="-10">
                <a:latin typeface="Calibri"/>
                <a:cs typeface="Calibri"/>
              </a:rPr>
              <a:t> </a:t>
            </a:r>
            <a:r>
              <a:rPr lang="nl-NL" sz="1100" b="1" spc="-10">
                <a:latin typeface="Calibri"/>
                <a:cs typeface="Calibri"/>
              </a:rPr>
              <a:t>a</a:t>
            </a:r>
            <a:r>
              <a:rPr sz="1100" b="1" err="1">
                <a:latin typeface="Calibri"/>
                <a:cs typeface="Calibri"/>
              </a:rPr>
              <a:t>pril</a:t>
            </a:r>
            <a:r>
              <a:rPr sz="1100" b="1" spc="-20">
                <a:latin typeface="Calibri"/>
                <a:cs typeface="Calibri"/>
              </a:rPr>
              <a:t> 2025</a:t>
            </a:r>
            <a:endParaRPr sz="1100">
              <a:latin typeface="Calibri"/>
              <a:cs typeface="Calibri"/>
            </a:endParaRPr>
          </a:p>
          <a:p>
            <a:pPr algn="ctr">
              <a:lnSpc>
                <a:spcPct val="100000"/>
              </a:lnSpc>
            </a:pPr>
            <a:r>
              <a:rPr sz="1100">
                <a:latin typeface="Calibri"/>
                <a:cs typeface="Calibri"/>
              </a:rPr>
              <a:t>I</a:t>
            </a:r>
            <a:r>
              <a:rPr lang="nl-NL" sz="1100" err="1">
                <a:latin typeface="Calibri"/>
                <a:cs typeface="Calibri"/>
              </a:rPr>
              <a:t>nvoering</a:t>
            </a:r>
            <a:r>
              <a:rPr lang="nl-NL" sz="1100">
                <a:latin typeface="Calibri"/>
                <a:cs typeface="Calibri"/>
              </a:rPr>
              <a:t> heffingen op auto’s en -onderdelen</a:t>
            </a:r>
            <a:endParaRPr sz="1100">
              <a:latin typeface="Calibri"/>
              <a:cs typeface="Calibri"/>
            </a:endParaRPr>
          </a:p>
        </p:txBody>
      </p:sp>
      <p:sp>
        <p:nvSpPr>
          <p:cNvPr id="21" name="object 21">
            <a:extLst>
              <a:ext uri="{FF2B5EF4-FFF2-40B4-BE49-F238E27FC236}">
                <a16:creationId xmlns:a16="http://schemas.microsoft.com/office/drawing/2014/main" id="{66113407-1A6A-549F-50CE-9AFFAED1C3ED}"/>
              </a:ext>
            </a:extLst>
          </p:cNvPr>
          <p:cNvSpPr/>
          <p:nvPr/>
        </p:nvSpPr>
        <p:spPr>
          <a:xfrm>
            <a:off x="6648831" y="5148453"/>
            <a:ext cx="3600450" cy="476884"/>
          </a:xfrm>
          <a:custGeom>
            <a:avLst/>
            <a:gdLst/>
            <a:ahLst/>
            <a:cxnLst/>
            <a:rect l="l" t="t" r="r" b="b"/>
            <a:pathLst>
              <a:path w="3600450" h="476885">
                <a:moveTo>
                  <a:pt x="0" y="79502"/>
                </a:moveTo>
                <a:lnTo>
                  <a:pt x="6242" y="48541"/>
                </a:lnTo>
                <a:lnTo>
                  <a:pt x="23272" y="23272"/>
                </a:lnTo>
                <a:lnTo>
                  <a:pt x="48541" y="6242"/>
                </a:lnTo>
                <a:lnTo>
                  <a:pt x="79501" y="0"/>
                </a:lnTo>
                <a:lnTo>
                  <a:pt x="3520567" y="0"/>
                </a:lnTo>
                <a:lnTo>
                  <a:pt x="3551453" y="6242"/>
                </a:lnTo>
                <a:lnTo>
                  <a:pt x="3576685" y="23272"/>
                </a:lnTo>
                <a:lnTo>
                  <a:pt x="3593701" y="48541"/>
                </a:lnTo>
                <a:lnTo>
                  <a:pt x="3599942" y="79502"/>
                </a:lnTo>
                <a:lnTo>
                  <a:pt x="3599942" y="397256"/>
                </a:lnTo>
                <a:lnTo>
                  <a:pt x="3593701" y="428188"/>
                </a:lnTo>
                <a:lnTo>
                  <a:pt x="3576685" y="453447"/>
                </a:lnTo>
                <a:lnTo>
                  <a:pt x="3551453" y="470475"/>
                </a:lnTo>
                <a:lnTo>
                  <a:pt x="3520567" y="476719"/>
                </a:lnTo>
                <a:lnTo>
                  <a:pt x="79501" y="476719"/>
                </a:lnTo>
                <a:lnTo>
                  <a:pt x="48541" y="470475"/>
                </a:lnTo>
                <a:lnTo>
                  <a:pt x="23272" y="453447"/>
                </a:lnTo>
                <a:lnTo>
                  <a:pt x="6242" y="428188"/>
                </a:lnTo>
                <a:lnTo>
                  <a:pt x="0" y="397256"/>
                </a:lnTo>
                <a:lnTo>
                  <a:pt x="0" y="79502"/>
                </a:lnTo>
                <a:close/>
              </a:path>
            </a:pathLst>
          </a:custGeom>
          <a:ln w="28575">
            <a:solidFill>
              <a:srgbClr val="6FAC46"/>
            </a:solidFill>
            <a:prstDash val="sysDash"/>
          </a:ln>
        </p:spPr>
        <p:txBody>
          <a:bodyPr wrap="square" lIns="0" tIns="0" rIns="0" bIns="0" rtlCol="0"/>
          <a:lstStyle/>
          <a:p>
            <a:endParaRPr/>
          </a:p>
        </p:txBody>
      </p:sp>
      <p:sp>
        <p:nvSpPr>
          <p:cNvPr id="22" name="object 22">
            <a:extLst>
              <a:ext uri="{FF2B5EF4-FFF2-40B4-BE49-F238E27FC236}">
                <a16:creationId xmlns:a16="http://schemas.microsoft.com/office/drawing/2014/main" id="{2B8AB578-3A84-B719-1D25-147F5B88F35D}"/>
              </a:ext>
            </a:extLst>
          </p:cNvPr>
          <p:cNvSpPr txBox="1"/>
          <p:nvPr/>
        </p:nvSpPr>
        <p:spPr>
          <a:xfrm>
            <a:off x="7038593" y="5196966"/>
            <a:ext cx="2818765" cy="351378"/>
          </a:xfrm>
          <a:prstGeom prst="rect">
            <a:avLst/>
          </a:prstGeom>
        </p:spPr>
        <p:txBody>
          <a:bodyPr vert="horz" wrap="square" lIns="0" tIns="12700" rIns="0" bIns="0" rtlCol="0">
            <a:spAutoFit/>
          </a:bodyPr>
          <a:lstStyle/>
          <a:p>
            <a:pPr algn="ctr">
              <a:lnSpc>
                <a:spcPct val="100000"/>
              </a:lnSpc>
              <a:spcBef>
                <a:spcPts val="100"/>
              </a:spcBef>
            </a:pPr>
            <a:r>
              <a:rPr lang="nl-NL" sz="1100" b="1" spc="-40">
                <a:latin typeface="Calibri"/>
                <a:cs typeface="Calibri"/>
              </a:rPr>
              <a:t>binnenkort</a:t>
            </a:r>
            <a:r>
              <a:rPr sz="1100" b="1" spc="-40">
                <a:latin typeface="Calibri"/>
                <a:cs typeface="Calibri"/>
              </a:rPr>
              <a:t> </a:t>
            </a:r>
            <a:endParaRPr sz="1100">
              <a:latin typeface="Calibri"/>
              <a:cs typeface="Calibri"/>
            </a:endParaRPr>
          </a:p>
          <a:p>
            <a:pPr algn="ctr">
              <a:lnSpc>
                <a:spcPct val="100000"/>
              </a:lnSpc>
            </a:pPr>
            <a:r>
              <a:rPr sz="1100">
                <a:latin typeface="Calibri"/>
                <a:cs typeface="Calibri"/>
              </a:rPr>
              <a:t>EU</a:t>
            </a:r>
            <a:r>
              <a:rPr sz="1100" spc="-10">
                <a:latin typeface="Calibri"/>
                <a:cs typeface="Calibri"/>
              </a:rPr>
              <a:t> react</a:t>
            </a:r>
            <a:r>
              <a:rPr lang="nl-NL" sz="1100" spc="-10">
                <a:latin typeface="Calibri"/>
                <a:cs typeface="Calibri"/>
              </a:rPr>
              <a:t>ie</a:t>
            </a:r>
            <a:r>
              <a:rPr sz="1100" spc="-15">
                <a:latin typeface="Calibri"/>
                <a:cs typeface="Calibri"/>
              </a:rPr>
              <a:t> </a:t>
            </a:r>
            <a:r>
              <a:rPr lang="nl-NL" sz="1100" spc="-15">
                <a:latin typeface="Calibri"/>
                <a:cs typeface="Calibri"/>
              </a:rPr>
              <a:t>wederkerige heffingen</a:t>
            </a:r>
            <a:r>
              <a:rPr sz="1100" spc="-25">
                <a:latin typeface="Calibri"/>
                <a:cs typeface="Calibri"/>
              </a:rPr>
              <a:t> </a:t>
            </a:r>
            <a:r>
              <a:rPr sz="1100">
                <a:latin typeface="Calibri"/>
                <a:cs typeface="Calibri"/>
              </a:rPr>
              <a:t>+ </a:t>
            </a:r>
            <a:r>
              <a:rPr lang="nl-NL" sz="1100">
                <a:latin typeface="Calibri"/>
                <a:cs typeface="Calibri"/>
              </a:rPr>
              <a:t>maatregelen</a:t>
            </a:r>
            <a:endParaRPr sz="1100">
              <a:latin typeface="Calibri"/>
              <a:cs typeface="Calibri"/>
            </a:endParaRPr>
          </a:p>
        </p:txBody>
      </p:sp>
      <p:sp>
        <p:nvSpPr>
          <p:cNvPr id="23" name="object 23">
            <a:extLst>
              <a:ext uri="{FF2B5EF4-FFF2-40B4-BE49-F238E27FC236}">
                <a16:creationId xmlns:a16="http://schemas.microsoft.com/office/drawing/2014/main" id="{FE150308-EE14-607A-49DD-F9C42F2F02E5}"/>
              </a:ext>
            </a:extLst>
          </p:cNvPr>
          <p:cNvSpPr/>
          <p:nvPr/>
        </p:nvSpPr>
        <p:spPr>
          <a:xfrm>
            <a:off x="1937321" y="2036148"/>
            <a:ext cx="3600450" cy="664210"/>
          </a:xfrm>
          <a:custGeom>
            <a:avLst/>
            <a:gdLst/>
            <a:ahLst/>
            <a:cxnLst/>
            <a:rect l="l" t="t" r="r" b="b"/>
            <a:pathLst>
              <a:path w="3600450" h="664210">
                <a:moveTo>
                  <a:pt x="0" y="110744"/>
                </a:moveTo>
                <a:lnTo>
                  <a:pt x="8695" y="67615"/>
                </a:lnTo>
                <a:lnTo>
                  <a:pt x="32416" y="32416"/>
                </a:lnTo>
                <a:lnTo>
                  <a:pt x="67615" y="8695"/>
                </a:lnTo>
                <a:lnTo>
                  <a:pt x="110743" y="0"/>
                </a:lnTo>
                <a:lnTo>
                  <a:pt x="3489325" y="0"/>
                </a:lnTo>
                <a:lnTo>
                  <a:pt x="3532453" y="8695"/>
                </a:lnTo>
                <a:lnTo>
                  <a:pt x="3567652" y="32416"/>
                </a:lnTo>
                <a:lnTo>
                  <a:pt x="3591373" y="67615"/>
                </a:lnTo>
                <a:lnTo>
                  <a:pt x="3600069" y="110744"/>
                </a:lnTo>
                <a:lnTo>
                  <a:pt x="3600069" y="553338"/>
                </a:lnTo>
                <a:lnTo>
                  <a:pt x="3591373" y="596413"/>
                </a:lnTo>
                <a:lnTo>
                  <a:pt x="3567652" y="631618"/>
                </a:lnTo>
                <a:lnTo>
                  <a:pt x="3532453" y="655369"/>
                </a:lnTo>
                <a:lnTo>
                  <a:pt x="3489325" y="664083"/>
                </a:lnTo>
                <a:lnTo>
                  <a:pt x="110743" y="664083"/>
                </a:lnTo>
                <a:lnTo>
                  <a:pt x="67615" y="655369"/>
                </a:lnTo>
                <a:lnTo>
                  <a:pt x="32416" y="631618"/>
                </a:lnTo>
                <a:lnTo>
                  <a:pt x="8695" y="596413"/>
                </a:lnTo>
                <a:lnTo>
                  <a:pt x="0" y="553338"/>
                </a:lnTo>
                <a:lnTo>
                  <a:pt x="0" y="110744"/>
                </a:lnTo>
                <a:close/>
              </a:path>
            </a:pathLst>
          </a:custGeom>
          <a:ln w="28575">
            <a:solidFill>
              <a:srgbClr val="FF0000"/>
            </a:solidFill>
          </a:ln>
        </p:spPr>
        <p:txBody>
          <a:bodyPr wrap="square" lIns="0" tIns="0" rIns="0" bIns="0" rtlCol="0"/>
          <a:lstStyle/>
          <a:p>
            <a:endParaRPr/>
          </a:p>
        </p:txBody>
      </p:sp>
      <p:sp>
        <p:nvSpPr>
          <p:cNvPr id="24" name="object 24">
            <a:extLst>
              <a:ext uri="{FF2B5EF4-FFF2-40B4-BE49-F238E27FC236}">
                <a16:creationId xmlns:a16="http://schemas.microsoft.com/office/drawing/2014/main" id="{4D7CF431-4081-E47E-444E-EF0A27DF31BC}"/>
              </a:ext>
            </a:extLst>
          </p:cNvPr>
          <p:cNvSpPr txBox="1"/>
          <p:nvPr/>
        </p:nvSpPr>
        <p:spPr>
          <a:xfrm>
            <a:off x="2056638" y="2122577"/>
            <a:ext cx="3322320" cy="521297"/>
          </a:xfrm>
          <a:prstGeom prst="rect">
            <a:avLst/>
          </a:prstGeom>
        </p:spPr>
        <p:txBody>
          <a:bodyPr vert="horz" wrap="square" lIns="0" tIns="13335" rIns="0" bIns="0" rtlCol="0">
            <a:spAutoFit/>
          </a:bodyPr>
          <a:lstStyle/>
          <a:p>
            <a:pPr algn="ctr">
              <a:lnSpc>
                <a:spcPct val="100000"/>
              </a:lnSpc>
              <a:spcBef>
                <a:spcPts val="105"/>
              </a:spcBef>
            </a:pPr>
            <a:r>
              <a:rPr sz="1100" b="1">
                <a:latin typeface="Calibri"/>
                <a:cs typeface="Calibri"/>
              </a:rPr>
              <a:t>24</a:t>
            </a:r>
            <a:r>
              <a:rPr sz="1100" b="1" spc="-5">
                <a:latin typeface="Calibri"/>
                <a:cs typeface="Calibri"/>
              </a:rPr>
              <a:t> </a:t>
            </a:r>
            <a:r>
              <a:rPr lang="nl-NL" sz="1100" b="1" spc="-5">
                <a:latin typeface="Calibri"/>
                <a:cs typeface="Calibri"/>
              </a:rPr>
              <a:t>m</a:t>
            </a:r>
            <a:r>
              <a:rPr sz="1100" b="1">
                <a:latin typeface="Calibri"/>
                <a:cs typeface="Calibri"/>
              </a:rPr>
              <a:t>a</a:t>
            </a:r>
            <a:r>
              <a:rPr lang="nl-NL" sz="1100" b="1">
                <a:latin typeface="Calibri"/>
                <a:cs typeface="Calibri"/>
              </a:rPr>
              <a:t>art</a:t>
            </a:r>
            <a:r>
              <a:rPr sz="1100" b="1" spc="-35">
                <a:latin typeface="Calibri"/>
                <a:cs typeface="Calibri"/>
              </a:rPr>
              <a:t> </a:t>
            </a:r>
            <a:r>
              <a:rPr sz="1100" b="1" spc="-20">
                <a:latin typeface="Calibri"/>
                <a:cs typeface="Calibri"/>
              </a:rPr>
              <a:t>2025</a:t>
            </a:r>
            <a:endParaRPr sz="1100">
              <a:latin typeface="Calibri"/>
              <a:cs typeface="Calibri"/>
            </a:endParaRPr>
          </a:p>
          <a:p>
            <a:pPr marL="12065" marR="5080" algn="ctr">
              <a:lnSpc>
                <a:spcPct val="100000"/>
              </a:lnSpc>
            </a:pPr>
            <a:r>
              <a:rPr sz="1100" spc="-10">
                <a:latin typeface="Calibri"/>
                <a:cs typeface="Calibri"/>
              </a:rPr>
              <a:t>A</a:t>
            </a:r>
            <a:r>
              <a:rPr lang="nl-NL" sz="1100" spc="-10" err="1">
                <a:latin typeface="Calibri"/>
                <a:cs typeface="Calibri"/>
              </a:rPr>
              <a:t>ankondiging</a:t>
            </a:r>
            <a:r>
              <a:rPr sz="1100" spc="-20">
                <a:latin typeface="Calibri"/>
                <a:cs typeface="Calibri"/>
              </a:rPr>
              <a:t> </a:t>
            </a:r>
            <a:r>
              <a:rPr lang="nl-NL" sz="1100" spc="-20">
                <a:latin typeface="Calibri"/>
                <a:cs typeface="Calibri"/>
              </a:rPr>
              <a:t>heffing</a:t>
            </a:r>
            <a:r>
              <a:rPr sz="1100" spc="-10">
                <a:latin typeface="Calibri"/>
                <a:cs typeface="Calibri"/>
              </a:rPr>
              <a:t> </a:t>
            </a:r>
            <a:r>
              <a:rPr lang="nl-NL" sz="1100" spc="-10">
                <a:latin typeface="Calibri"/>
                <a:cs typeface="Calibri"/>
              </a:rPr>
              <a:t>op landen die Venezolaanse olie importeren</a:t>
            </a:r>
            <a:endParaRPr sz="1100">
              <a:latin typeface="Calibri"/>
              <a:cs typeface="Calibri"/>
            </a:endParaRPr>
          </a:p>
        </p:txBody>
      </p:sp>
      <p:sp>
        <p:nvSpPr>
          <p:cNvPr id="25" name="object 25">
            <a:extLst>
              <a:ext uri="{FF2B5EF4-FFF2-40B4-BE49-F238E27FC236}">
                <a16:creationId xmlns:a16="http://schemas.microsoft.com/office/drawing/2014/main" id="{66F286FF-66DC-93A9-73BB-950B040C2D64}"/>
              </a:ext>
            </a:extLst>
          </p:cNvPr>
          <p:cNvSpPr/>
          <p:nvPr/>
        </p:nvSpPr>
        <p:spPr>
          <a:xfrm>
            <a:off x="1951647" y="3409092"/>
            <a:ext cx="3600450" cy="572293"/>
          </a:xfrm>
          <a:custGeom>
            <a:avLst/>
            <a:gdLst/>
            <a:ahLst/>
            <a:cxnLst/>
            <a:rect l="l" t="t" r="r" b="b"/>
            <a:pathLst>
              <a:path w="3600450" h="476885">
                <a:moveTo>
                  <a:pt x="0" y="79501"/>
                </a:moveTo>
                <a:lnTo>
                  <a:pt x="6242" y="48541"/>
                </a:lnTo>
                <a:lnTo>
                  <a:pt x="23272" y="23272"/>
                </a:lnTo>
                <a:lnTo>
                  <a:pt x="48541" y="6242"/>
                </a:lnTo>
                <a:lnTo>
                  <a:pt x="79502" y="0"/>
                </a:lnTo>
                <a:lnTo>
                  <a:pt x="3520567" y="0"/>
                </a:lnTo>
                <a:lnTo>
                  <a:pt x="3551527" y="6242"/>
                </a:lnTo>
                <a:lnTo>
                  <a:pt x="3576796" y="23272"/>
                </a:lnTo>
                <a:lnTo>
                  <a:pt x="3593826" y="48541"/>
                </a:lnTo>
                <a:lnTo>
                  <a:pt x="3600069" y="79501"/>
                </a:lnTo>
                <a:lnTo>
                  <a:pt x="3600069" y="397256"/>
                </a:lnTo>
                <a:lnTo>
                  <a:pt x="3593826" y="428216"/>
                </a:lnTo>
                <a:lnTo>
                  <a:pt x="3576796" y="453485"/>
                </a:lnTo>
                <a:lnTo>
                  <a:pt x="3551527" y="470515"/>
                </a:lnTo>
                <a:lnTo>
                  <a:pt x="3520567" y="476757"/>
                </a:lnTo>
                <a:lnTo>
                  <a:pt x="79502" y="476757"/>
                </a:lnTo>
                <a:lnTo>
                  <a:pt x="48541" y="470515"/>
                </a:lnTo>
                <a:lnTo>
                  <a:pt x="23272" y="453485"/>
                </a:lnTo>
                <a:lnTo>
                  <a:pt x="6242" y="428216"/>
                </a:lnTo>
                <a:lnTo>
                  <a:pt x="0" y="397256"/>
                </a:lnTo>
                <a:lnTo>
                  <a:pt x="0" y="79501"/>
                </a:lnTo>
                <a:close/>
              </a:path>
            </a:pathLst>
          </a:custGeom>
          <a:ln w="28575">
            <a:solidFill>
              <a:srgbClr val="FF0000"/>
            </a:solidFill>
          </a:ln>
        </p:spPr>
        <p:txBody>
          <a:bodyPr wrap="square" lIns="0" tIns="0" rIns="0" bIns="0" rtlCol="0"/>
          <a:lstStyle/>
          <a:p>
            <a:endParaRPr/>
          </a:p>
        </p:txBody>
      </p:sp>
      <p:sp>
        <p:nvSpPr>
          <p:cNvPr id="26" name="object 26">
            <a:extLst>
              <a:ext uri="{FF2B5EF4-FFF2-40B4-BE49-F238E27FC236}">
                <a16:creationId xmlns:a16="http://schemas.microsoft.com/office/drawing/2014/main" id="{D82DC808-1E7A-E0E2-F7AB-5E64351C1561}"/>
              </a:ext>
            </a:extLst>
          </p:cNvPr>
          <p:cNvSpPr txBox="1"/>
          <p:nvPr/>
        </p:nvSpPr>
        <p:spPr>
          <a:xfrm>
            <a:off x="2090292" y="3455114"/>
            <a:ext cx="3255010" cy="521297"/>
          </a:xfrm>
          <a:prstGeom prst="rect">
            <a:avLst/>
          </a:prstGeom>
        </p:spPr>
        <p:txBody>
          <a:bodyPr vert="horz" wrap="square" lIns="0" tIns="13335" rIns="0" bIns="0" rtlCol="0">
            <a:spAutoFit/>
          </a:bodyPr>
          <a:lstStyle/>
          <a:p>
            <a:pPr marL="2540" algn="ctr">
              <a:lnSpc>
                <a:spcPct val="100000"/>
              </a:lnSpc>
              <a:spcBef>
                <a:spcPts val="105"/>
              </a:spcBef>
            </a:pPr>
            <a:r>
              <a:rPr sz="1100" b="1">
                <a:latin typeface="Calibri"/>
                <a:cs typeface="Calibri"/>
              </a:rPr>
              <a:t>2</a:t>
            </a:r>
            <a:r>
              <a:rPr sz="1100" b="1" spc="-10">
                <a:latin typeface="Calibri"/>
                <a:cs typeface="Calibri"/>
              </a:rPr>
              <a:t> </a:t>
            </a:r>
            <a:r>
              <a:rPr lang="nl-NL" sz="1100" b="1" spc="-10">
                <a:latin typeface="Calibri"/>
                <a:cs typeface="Calibri"/>
              </a:rPr>
              <a:t>a</a:t>
            </a:r>
            <a:r>
              <a:rPr sz="1100" b="1" err="1">
                <a:latin typeface="Calibri"/>
                <a:cs typeface="Calibri"/>
              </a:rPr>
              <a:t>pril</a:t>
            </a:r>
            <a:r>
              <a:rPr sz="1100" b="1" spc="-25">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sz="1100">
                <a:latin typeface="Calibri"/>
                <a:cs typeface="Calibri"/>
              </a:rPr>
              <a:t>I</a:t>
            </a:r>
            <a:r>
              <a:rPr lang="nl-NL" sz="1100" err="1">
                <a:latin typeface="Calibri"/>
                <a:cs typeface="Calibri"/>
              </a:rPr>
              <a:t>nvoering</a:t>
            </a:r>
            <a:r>
              <a:rPr lang="nl-NL" sz="1100">
                <a:latin typeface="Calibri"/>
                <a:cs typeface="Calibri"/>
              </a:rPr>
              <a:t> heffing op landen die </a:t>
            </a:r>
            <a:r>
              <a:rPr lang="nl-NL" sz="1100" err="1">
                <a:latin typeface="Calibri"/>
                <a:cs typeface="Calibri"/>
              </a:rPr>
              <a:t>Venez</a:t>
            </a:r>
            <a:r>
              <a:rPr lang="nl-NL" sz="1100">
                <a:latin typeface="Calibri"/>
                <a:cs typeface="Calibri"/>
              </a:rPr>
              <a:t>ola</a:t>
            </a:r>
            <a:r>
              <a:rPr sz="1100">
                <a:latin typeface="Calibri"/>
                <a:cs typeface="Calibri"/>
              </a:rPr>
              <a:t>an</a:t>
            </a:r>
            <a:r>
              <a:rPr lang="nl-NL" sz="1100">
                <a:latin typeface="Calibri"/>
                <a:cs typeface="Calibri"/>
              </a:rPr>
              <a:t>se olie importeren</a:t>
            </a:r>
            <a:endParaRPr sz="1100">
              <a:latin typeface="Calibri"/>
              <a:cs typeface="Calibri"/>
            </a:endParaRPr>
          </a:p>
        </p:txBody>
      </p:sp>
      <p:sp>
        <p:nvSpPr>
          <p:cNvPr id="27" name="object 27">
            <a:extLst>
              <a:ext uri="{FF2B5EF4-FFF2-40B4-BE49-F238E27FC236}">
                <a16:creationId xmlns:a16="http://schemas.microsoft.com/office/drawing/2014/main" id="{50752C51-B8C7-7907-DC7C-2B37F5045515}"/>
              </a:ext>
            </a:extLst>
          </p:cNvPr>
          <p:cNvSpPr/>
          <p:nvPr/>
        </p:nvSpPr>
        <p:spPr>
          <a:xfrm>
            <a:off x="1937321" y="5386895"/>
            <a:ext cx="3600450" cy="476884"/>
          </a:xfrm>
          <a:custGeom>
            <a:avLst/>
            <a:gdLst/>
            <a:ahLst/>
            <a:cxnLst/>
            <a:rect l="l" t="t" r="r" b="b"/>
            <a:pathLst>
              <a:path w="3600450" h="476885">
                <a:moveTo>
                  <a:pt x="0" y="79438"/>
                </a:moveTo>
                <a:lnTo>
                  <a:pt x="6240" y="48514"/>
                </a:lnTo>
                <a:lnTo>
                  <a:pt x="23256" y="23264"/>
                </a:lnTo>
                <a:lnTo>
                  <a:pt x="48488" y="6241"/>
                </a:lnTo>
                <a:lnTo>
                  <a:pt x="79375" y="0"/>
                </a:lnTo>
                <a:lnTo>
                  <a:pt x="3520440" y="0"/>
                </a:lnTo>
                <a:lnTo>
                  <a:pt x="3551400" y="6241"/>
                </a:lnTo>
                <a:lnTo>
                  <a:pt x="3576669" y="23264"/>
                </a:lnTo>
                <a:lnTo>
                  <a:pt x="3593699" y="48514"/>
                </a:lnTo>
                <a:lnTo>
                  <a:pt x="3599942" y="79438"/>
                </a:lnTo>
                <a:lnTo>
                  <a:pt x="3599942" y="397256"/>
                </a:lnTo>
                <a:lnTo>
                  <a:pt x="3593699" y="428181"/>
                </a:lnTo>
                <a:lnTo>
                  <a:pt x="3576669" y="453436"/>
                </a:lnTo>
                <a:lnTo>
                  <a:pt x="3551400" y="470463"/>
                </a:lnTo>
                <a:lnTo>
                  <a:pt x="3520440" y="476707"/>
                </a:lnTo>
                <a:lnTo>
                  <a:pt x="79375" y="476707"/>
                </a:lnTo>
                <a:lnTo>
                  <a:pt x="48488" y="470463"/>
                </a:lnTo>
                <a:lnTo>
                  <a:pt x="23256" y="453436"/>
                </a:lnTo>
                <a:lnTo>
                  <a:pt x="6240" y="428181"/>
                </a:lnTo>
                <a:lnTo>
                  <a:pt x="0" y="397256"/>
                </a:lnTo>
                <a:lnTo>
                  <a:pt x="0" y="79438"/>
                </a:lnTo>
                <a:close/>
              </a:path>
            </a:pathLst>
          </a:custGeom>
          <a:ln w="28575">
            <a:solidFill>
              <a:srgbClr val="6FAC46"/>
            </a:solidFill>
          </a:ln>
        </p:spPr>
        <p:txBody>
          <a:bodyPr wrap="square" lIns="0" tIns="0" rIns="0" bIns="0" rtlCol="0"/>
          <a:lstStyle/>
          <a:p>
            <a:endParaRPr/>
          </a:p>
        </p:txBody>
      </p:sp>
      <p:sp>
        <p:nvSpPr>
          <p:cNvPr id="28" name="object 28">
            <a:extLst>
              <a:ext uri="{FF2B5EF4-FFF2-40B4-BE49-F238E27FC236}">
                <a16:creationId xmlns:a16="http://schemas.microsoft.com/office/drawing/2014/main" id="{88763007-D41C-1BE7-D744-AF200BAB5CF8}"/>
              </a:ext>
            </a:extLst>
          </p:cNvPr>
          <p:cNvSpPr txBox="1"/>
          <p:nvPr/>
        </p:nvSpPr>
        <p:spPr>
          <a:xfrm>
            <a:off x="2712211" y="5377623"/>
            <a:ext cx="2050669" cy="351378"/>
          </a:xfrm>
          <a:prstGeom prst="rect">
            <a:avLst/>
          </a:prstGeom>
        </p:spPr>
        <p:txBody>
          <a:bodyPr vert="horz" wrap="square" lIns="0" tIns="12700" rIns="0" bIns="0" rtlCol="0">
            <a:spAutoFit/>
          </a:bodyPr>
          <a:lstStyle/>
          <a:p>
            <a:pPr marL="1270" algn="ctr">
              <a:lnSpc>
                <a:spcPct val="100000"/>
              </a:lnSpc>
              <a:spcBef>
                <a:spcPts val="100"/>
              </a:spcBef>
            </a:pPr>
            <a:r>
              <a:rPr sz="1100" b="1">
                <a:latin typeface="Calibri"/>
                <a:cs typeface="Calibri"/>
              </a:rPr>
              <a:t>5/9</a:t>
            </a:r>
            <a:r>
              <a:rPr sz="1100" b="1" spc="-10">
                <a:latin typeface="Calibri"/>
                <a:cs typeface="Calibri"/>
              </a:rPr>
              <a:t> </a:t>
            </a:r>
            <a:r>
              <a:rPr lang="nl-NL" sz="1100" b="1" spc="-10">
                <a:latin typeface="Calibri"/>
                <a:cs typeface="Calibri"/>
              </a:rPr>
              <a:t>a</a:t>
            </a:r>
            <a:r>
              <a:rPr sz="1100" b="1" err="1">
                <a:latin typeface="Calibri"/>
                <a:cs typeface="Calibri"/>
              </a:rPr>
              <a:t>pril</a:t>
            </a:r>
            <a:r>
              <a:rPr sz="1100" b="1" spc="-30">
                <a:latin typeface="Calibri"/>
                <a:cs typeface="Calibri"/>
              </a:rPr>
              <a:t> </a:t>
            </a:r>
            <a:r>
              <a:rPr sz="1100" b="1" spc="-20">
                <a:latin typeface="Calibri"/>
                <a:cs typeface="Calibri"/>
              </a:rPr>
              <a:t>2025</a:t>
            </a:r>
            <a:endParaRPr sz="1100">
              <a:latin typeface="Calibri"/>
              <a:cs typeface="Calibri"/>
            </a:endParaRPr>
          </a:p>
          <a:p>
            <a:pPr algn="ctr">
              <a:lnSpc>
                <a:spcPct val="100000"/>
              </a:lnSpc>
              <a:spcBef>
                <a:spcPts val="5"/>
              </a:spcBef>
            </a:pPr>
            <a:r>
              <a:rPr sz="1100">
                <a:latin typeface="Calibri"/>
                <a:cs typeface="Calibri"/>
              </a:rPr>
              <a:t>I</a:t>
            </a:r>
            <a:r>
              <a:rPr lang="nl-NL" sz="1100" err="1">
                <a:latin typeface="Calibri"/>
                <a:cs typeface="Calibri"/>
              </a:rPr>
              <a:t>nvoering</a:t>
            </a:r>
            <a:r>
              <a:rPr lang="nl-NL" sz="1100">
                <a:latin typeface="Calibri"/>
                <a:cs typeface="Calibri"/>
              </a:rPr>
              <a:t> Wederkerige heffingen</a:t>
            </a:r>
            <a:endParaRPr sz="1100">
              <a:latin typeface="Calibri"/>
              <a:cs typeface="Calibri"/>
            </a:endParaRPr>
          </a:p>
        </p:txBody>
      </p:sp>
      <p:sp>
        <p:nvSpPr>
          <p:cNvPr id="30" name="object 18">
            <a:extLst>
              <a:ext uri="{FF2B5EF4-FFF2-40B4-BE49-F238E27FC236}">
                <a16:creationId xmlns:a16="http://schemas.microsoft.com/office/drawing/2014/main" id="{DFA85681-8645-5F4D-D9EB-E1E745628493}"/>
              </a:ext>
            </a:extLst>
          </p:cNvPr>
          <p:cNvSpPr txBox="1"/>
          <p:nvPr/>
        </p:nvSpPr>
        <p:spPr>
          <a:xfrm>
            <a:off x="2359531" y="1472376"/>
            <a:ext cx="2515235" cy="352019"/>
          </a:xfrm>
          <a:prstGeom prst="rect">
            <a:avLst/>
          </a:prstGeom>
        </p:spPr>
        <p:txBody>
          <a:bodyPr vert="horz" wrap="square" lIns="0" tIns="13335" rIns="0" bIns="0" rtlCol="0">
            <a:spAutoFit/>
          </a:bodyPr>
          <a:lstStyle/>
          <a:p>
            <a:pPr marL="635" algn="ctr">
              <a:lnSpc>
                <a:spcPct val="100000"/>
              </a:lnSpc>
              <a:spcBef>
                <a:spcPts val="105"/>
              </a:spcBef>
            </a:pPr>
            <a:r>
              <a:rPr lang="nl-NL" sz="1100" b="1">
                <a:latin typeface="Calibri"/>
                <a:cs typeface="Calibri"/>
              </a:rPr>
              <a:t>1</a:t>
            </a:r>
            <a:r>
              <a:rPr sz="1100" b="1">
                <a:latin typeface="Calibri"/>
                <a:cs typeface="Calibri"/>
              </a:rPr>
              <a:t>2</a:t>
            </a:r>
            <a:r>
              <a:rPr sz="1100" b="1" spc="-10">
                <a:latin typeface="Calibri"/>
                <a:cs typeface="Calibri"/>
              </a:rPr>
              <a:t> </a:t>
            </a:r>
            <a:r>
              <a:rPr lang="nl-NL" sz="1100" b="1" spc="-10">
                <a:latin typeface="Calibri"/>
                <a:cs typeface="Calibri"/>
              </a:rPr>
              <a:t>maart</a:t>
            </a:r>
            <a:r>
              <a:rPr sz="1100" b="1" spc="-35">
                <a:latin typeface="Calibri"/>
                <a:cs typeface="Calibri"/>
              </a:rPr>
              <a:t> </a:t>
            </a:r>
            <a:r>
              <a:rPr sz="1100" b="1" spc="-20">
                <a:latin typeface="Calibri"/>
                <a:cs typeface="Calibri"/>
              </a:rPr>
              <a:t>2025</a:t>
            </a:r>
            <a:endParaRPr sz="1100">
              <a:latin typeface="Calibri"/>
              <a:cs typeface="Calibri"/>
            </a:endParaRPr>
          </a:p>
          <a:p>
            <a:pPr algn="ctr">
              <a:lnSpc>
                <a:spcPct val="100000"/>
              </a:lnSpc>
            </a:pPr>
            <a:r>
              <a:rPr lang="nl-NL" sz="1100" spc="-10">
                <a:latin typeface="Calibri"/>
                <a:cs typeface="Calibri"/>
              </a:rPr>
              <a:t>Invoering heffing op staal en aluminium</a:t>
            </a:r>
            <a:endParaRPr sz="1100">
              <a:latin typeface="Calibri"/>
              <a:cs typeface="Calibri"/>
            </a:endParaRPr>
          </a:p>
        </p:txBody>
      </p:sp>
      <p:sp>
        <p:nvSpPr>
          <p:cNvPr id="31" name="object 9">
            <a:extLst>
              <a:ext uri="{FF2B5EF4-FFF2-40B4-BE49-F238E27FC236}">
                <a16:creationId xmlns:a16="http://schemas.microsoft.com/office/drawing/2014/main" id="{E1A6E27E-2667-B5C1-05E8-78935AFEB5ED}"/>
              </a:ext>
            </a:extLst>
          </p:cNvPr>
          <p:cNvSpPr/>
          <p:nvPr/>
        </p:nvSpPr>
        <p:spPr>
          <a:xfrm>
            <a:off x="6660960" y="4199701"/>
            <a:ext cx="3600450" cy="664210"/>
          </a:xfrm>
          <a:custGeom>
            <a:avLst/>
            <a:gdLst/>
            <a:ahLst/>
            <a:cxnLst/>
            <a:rect l="l" t="t" r="r" b="b"/>
            <a:pathLst>
              <a:path w="3600450" h="664210">
                <a:moveTo>
                  <a:pt x="0" y="110743"/>
                </a:moveTo>
                <a:lnTo>
                  <a:pt x="8693" y="67615"/>
                </a:lnTo>
                <a:lnTo>
                  <a:pt x="32400" y="32416"/>
                </a:lnTo>
                <a:lnTo>
                  <a:pt x="67562" y="8695"/>
                </a:lnTo>
                <a:lnTo>
                  <a:pt x="110617" y="0"/>
                </a:lnTo>
                <a:lnTo>
                  <a:pt x="3489325" y="0"/>
                </a:lnTo>
                <a:lnTo>
                  <a:pt x="3532379" y="8695"/>
                </a:lnTo>
                <a:lnTo>
                  <a:pt x="3567541" y="32416"/>
                </a:lnTo>
                <a:lnTo>
                  <a:pt x="3591248" y="67615"/>
                </a:lnTo>
                <a:lnTo>
                  <a:pt x="3599942" y="110743"/>
                </a:lnTo>
                <a:lnTo>
                  <a:pt x="3599942" y="553338"/>
                </a:lnTo>
                <a:lnTo>
                  <a:pt x="3591248" y="596467"/>
                </a:lnTo>
                <a:lnTo>
                  <a:pt x="3567541" y="631666"/>
                </a:lnTo>
                <a:lnTo>
                  <a:pt x="3532379" y="655387"/>
                </a:lnTo>
                <a:lnTo>
                  <a:pt x="3489325" y="664083"/>
                </a:lnTo>
                <a:lnTo>
                  <a:pt x="110617" y="664083"/>
                </a:lnTo>
                <a:lnTo>
                  <a:pt x="67562" y="655387"/>
                </a:lnTo>
                <a:lnTo>
                  <a:pt x="32400" y="631666"/>
                </a:lnTo>
                <a:lnTo>
                  <a:pt x="8693" y="596467"/>
                </a:lnTo>
                <a:lnTo>
                  <a:pt x="0" y="553338"/>
                </a:lnTo>
                <a:lnTo>
                  <a:pt x="0" y="110743"/>
                </a:lnTo>
                <a:close/>
              </a:path>
            </a:pathLst>
          </a:custGeom>
          <a:ln w="28575">
            <a:solidFill>
              <a:srgbClr val="FFC000"/>
            </a:solidFill>
          </a:ln>
        </p:spPr>
        <p:txBody>
          <a:bodyPr wrap="square" lIns="0" tIns="0" rIns="0" bIns="0" rtlCol="0"/>
          <a:lstStyle/>
          <a:p>
            <a:endParaRPr/>
          </a:p>
        </p:txBody>
      </p:sp>
      <p:sp>
        <p:nvSpPr>
          <p:cNvPr id="34" name="object 12">
            <a:extLst>
              <a:ext uri="{FF2B5EF4-FFF2-40B4-BE49-F238E27FC236}">
                <a16:creationId xmlns:a16="http://schemas.microsoft.com/office/drawing/2014/main" id="{4D10FCE8-2907-0E84-0A29-0BB128BAF4C6}"/>
              </a:ext>
            </a:extLst>
          </p:cNvPr>
          <p:cNvSpPr txBox="1"/>
          <p:nvPr/>
        </p:nvSpPr>
        <p:spPr>
          <a:xfrm>
            <a:off x="10504418" y="4235221"/>
            <a:ext cx="1415294" cy="352019"/>
          </a:xfrm>
          <a:prstGeom prst="rect">
            <a:avLst/>
          </a:prstGeom>
        </p:spPr>
        <p:txBody>
          <a:bodyPr vert="horz" wrap="square" lIns="0" tIns="13335" rIns="0" bIns="0" rtlCol="0">
            <a:spAutoFit/>
          </a:bodyPr>
          <a:lstStyle/>
          <a:p>
            <a:pPr algn="ctr">
              <a:lnSpc>
                <a:spcPct val="100000"/>
              </a:lnSpc>
            </a:pPr>
            <a:r>
              <a:rPr lang="nl-NL" sz="1100" spc="-35">
                <a:latin typeface="Calibri"/>
                <a:cs typeface="Calibri"/>
              </a:rPr>
              <a:t>2018 lijst (</a:t>
            </a:r>
            <a:r>
              <a:rPr lang="nl-NL" sz="1100" spc="-35" err="1">
                <a:latin typeface="Calibri"/>
                <a:cs typeface="Calibri"/>
              </a:rPr>
              <a:t>incl</a:t>
            </a:r>
            <a:r>
              <a:rPr lang="nl-NL" sz="1100" spc="-35">
                <a:latin typeface="Calibri"/>
                <a:cs typeface="Calibri"/>
              </a:rPr>
              <a:t> </a:t>
            </a:r>
            <a:r>
              <a:rPr lang="nl-NL" sz="1100" spc="-35" err="1">
                <a:latin typeface="Calibri"/>
                <a:cs typeface="Calibri"/>
              </a:rPr>
              <a:t>plv</a:t>
            </a:r>
            <a:r>
              <a:rPr lang="nl-NL" sz="1100" spc="-35">
                <a:latin typeface="Calibri"/>
                <a:cs typeface="Calibri"/>
              </a:rPr>
              <a:t>) met of zonder wijzigingen</a:t>
            </a:r>
            <a:endParaRPr sz="1100">
              <a:latin typeface="Calibri"/>
              <a:cs typeface="Calibri"/>
            </a:endParaRPr>
          </a:p>
        </p:txBody>
      </p:sp>
      <p:sp>
        <p:nvSpPr>
          <p:cNvPr id="35" name="object 12">
            <a:extLst>
              <a:ext uri="{FF2B5EF4-FFF2-40B4-BE49-F238E27FC236}">
                <a16:creationId xmlns:a16="http://schemas.microsoft.com/office/drawing/2014/main" id="{CFB938E2-7866-2641-2214-947FE43F2B87}"/>
              </a:ext>
            </a:extLst>
          </p:cNvPr>
          <p:cNvSpPr txBox="1"/>
          <p:nvPr/>
        </p:nvSpPr>
        <p:spPr>
          <a:xfrm>
            <a:off x="10567222" y="4683886"/>
            <a:ext cx="1289685" cy="352019"/>
          </a:xfrm>
          <a:prstGeom prst="rect">
            <a:avLst/>
          </a:prstGeom>
        </p:spPr>
        <p:txBody>
          <a:bodyPr vert="horz" wrap="square" lIns="0" tIns="13335" rIns="0" bIns="0" rtlCol="0">
            <a:spAutoFit/>
          </a:bodyPr>
          <a:lstStyle/>
          <a:p>
            <a:pPr algn="ctr">
              <a:lnSpc>
                <a:spcPct val="100000"/>
              </a:lnSpc>
            </a:pPr>
            <a:r>
              <a:rPr lang="nl-NL" sz="1100" spc="-35">
                <a:latin typeface="Calibri"/>
                <a:cs typeface="Calibri"/>
              </a:rPr>
              <a:t>Aanvullende producten: zeilen? Reddingsvesten?</a:t>
            </a:r>
            <a:endParaRPr sz="1100">
              <a:latin typeface="Calibri"/>
              <a:cs typeface="Calibri"/>
            </a:endParaRPr>
          </a:p>
        </p:txBody>
      </p:sp>
      <p:cxnSp>
        <p:nvCxnSpPr>
          <p:cNvPr id="37" name="Rechte verbindingslijn met pijl 36">
            <a:extLst>
              <a:ext uri="{FF2B5EF4-FFF2-40B4-BE49-F238E27FC236}">
                <a16:creationId xmlns:a16="http://schemas.microsoft.com/office/drawing/2014/main" id="{23924877-39BA-961F-5DAA-4F3E380D6C7E}"/>
              </a:ext>
            </a:extLst>
          </p:cNvPr>
          <p:cNvCxnSpPr>
            <a:cxnSpLocks/>
          </p:cNvCxnSpPr>
          <p:nvPr/>
        </p:nvCxnSpPr>
        <p:spPr>
          <a:xfrm>
            <a:off x="6214108" y="1010836"/>
            <a:ext cx="14326" cy="42469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object 7">
            <a:extLst>
              <a:ext uri="{FF2B5EF4-FFF2-40B4-BE49-F238E27FC236}">
                <a16:creationId xmlns:a16="http://schemas.microsoft.com/office/drawing/2014/main" id="{5836D8A7-2E02-3BF6-5176-5FFF63196433}"/>
              </a:ext>
            </a:extLst>
          </p:cNvPr>
          <p:cNvSpPr/>
          <p:nvPr/>
        </p:nvSpPr>
        <p:spPr>
          <a:xfrm>
            <a:off x="1944005" y="679973"/>
            <a:ext cx="3600450" cy="609229"/>
          </a:xfrm>
          <a:custGeom>
            <a:avLst/>
            <a:gdLst/>
            <a:ahLst/>
            <a:cxnLst/>
            <a:rect l="l" t="t" r="r" b="b"/>
            <a:pathLst>
              <a:path w="3600450" h="476885">
                <a:moveTo>
                  <a:pt x="0" y="79375"/>
                </a:moveTo>
                <a:lnTo>
                  <a:pt x="6240" y="48488"/>
                </a:lnTo>
                <a:lnTo>
                  <a:pt x="23256" y="23256"/>
                </a:lnTo>
                <a:lnTo>
                  <a:pt x="48488" y="6240"/>
                </a:lnTo>
                <a:lnTo>
                  <a:pt x="79375" y="0"/>
                </a:lnTo>
                <a:lnTo>
                  <a:pt x="3520440" y="0"/>
                </a:lnTo>
                <a:lnTo>
                  <a:pt x="3551400" y="6240"/>
                </a:lnTo>
                <a:lnTo>
                  <a:pt x="3576669" y="23256"/>
                </a:lnTo>
                <a:lnTo>
                  <a:pt x="3593699" y="48488"/>
                </a:lnTo>
                <a:lnTo>
                  <a:pt x="3599942" y="79375"/>
                </a:lnTo>
                <a:lnTo>
                  <a:pt x="3599942" y="397255"/>
                </a:lnTo>
                <a:lnTo>
                  <a:pt x="3593699" y="428142"/>
                </a:lnTo>
                <a:lnTo>
                  <a:pt x="3576669" y="453374"/>
                </a:lnTo>
                <a:lnTo>
                  <a:pt x="3551400" y="470390"/>
                </a:lnTo>
                <a:lnTo>
                  <a:pt x="3520440" y="476630"/>
                </a:lnTo>
                <a:lnTo>
                  <a:pt x="79375" y="476630"/>
                </a:lnTo>
                <a:lnTo>
                  <a:pt x="48488" y="470390"/>
                </a:lnTo>
                <a:lnTo>
                  <a:pt x="23256" y="453374"/>
                </a:lnTo>
                <a:lnTo>
                  <a:pt x="6240" y="428142"/>
                </a:lnTo>
                <a:lnTo>
                  <a:pt x="0" y="397255"/>
                </a:lnTo>
                <a:lnTo>
                  <a:pt x="0" y="79375"/>
                </a:lnTo>
                <a:close/>
              </a:path>
            </a:pathLst>
          </a:custGeom>
          <a:ln w="28575">
            <a:solidFill>
              <a:schemeClr val="tx2"/>
            </a:solidFill>
          </a:ln>
        </p:spPr>
        <p:txBody>
          <a:bodyPr wrap="square" lIns="0" tIns="0" rIns="0" bIns="0" rtlCol="0"/>
          <a:lstStyle/>
          <a:p>
            <a:endParaRPr/>
          </a:p>
        </p:txBody>
      </p:sp>
    </p:spTree>
    <p:extLst>
      <p:ext uri="{BB962C8B-B14F-4D97-AF65-F5344CB8AC3E}">
        <p14:creationId xmlns:p14="http://schemas.microsoft.com/office/powerpoint/2010/main" val="156544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9244" y="370842"/>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a:solidFill>
                  <a:srgbClr val="000000"/>
                </a:solidFill>
              </a:rPr>
              <a:t>Wederkerige heffingen</a:t>
            </a:r>
            <a:r>
              <a:rPr sz="3200" spc="-80">
                <a:solidFill>
                  <a:srgbClr val="000000"/>
                </a:solidFill>
              </a:rPr>
              <a:t> </a:t>
            </a:r>
            <a:r>
              <a:rPr sz="3200">
                <a:solidFill>
                  <a:srgbClr val="000000"/>
                </a:solidFill>
              </a:rPr>
              <a:t>-</a:t>
            </a:r>
            <a:r>
              <a:rPr sz="3200" spc="-90">
                <a:solidFill>
                  <a:srgbClr val="000000"/>
                </a:solidFill>
              </a:rPr>
              <a:t> </a:t>
            </a:r>
            <a:r>
              <a:rPr sz="3200" spc="-10">
                <a:solidFill>
                  <a:srgbClr val="000000"/>
                </a:solidFill>
              </a:rPr>
              <a:t>over</a:t>
            </a:r>
            <a:r>
              <a:rPr lang="nl-NL" sz="3200" spc="-10">
                <a:solidFill>
                  <a:srgbClr val="000000"/>
                </a:solidFill>
              </a:rPr>
              <a:t>zicht</a:t>
            </a:r>
            <a:endParaRPr sz="3200"/>
          </a:p>
        </p:txBody>
      </p:sp>
      <p:sp>
        <p:nvSpPr>
          <p:cNvPr id="3" name="object 3"/>
          <p:cNvSpPr txBox="1"/>
          <p:nvPr/>
        </p:nvSpPr>
        <p:spPr>
          <a:xfrm>
            <a:off x="929741" y="1271587"/>
            <a:ext cx="10104755" cy="3828612"/>
          </a:xfrm>
          <a:prstGeom prst="rect">
            <a:avLst/>
          </a:prstGeom>
        </p:spPr>
        <p:txBody>
          <a:bodyPr vert="horz" wrap="square" lIns="0" tIns="12065" rIns="0" bIns="0" rtlCol="0">
            <a:spAutoFit/>
          </a:bodyPr>
          <a:lstStyle/>
          <a:p>
            <a:pPr marL="240665" indent="-227965">
              <a:lnSpc>
                <a:spcPts val="2510"/>
              </a:lnSpc>
              <a:spcBef>
                <a:spcPts val="95"/>
              </a:spcBef>
              <a:buFont typeface="Arial"/>
              <a:buChar char="•"/>
              <a:tabLst>
                <a:tab pos="240665" algn="l"/>
              </a:tabLst>
            </a:pPr>
            <a:r>
              <a:rPr sz="2200" b="1">
                <a:latin typeface="Calibri"/>
                <a:cs typeface="Calibri"/>
              </a:rPr>
              <a:t>Bas</a:t>
            </a:r>
            <a:r>
              <a:rPr lang="nl-NL" sz="2200" b="1">
                <a:latin typeface="Calibri"/>
                <a:cs typeface="Calibri"/>
              </a:rPr>
              <a:t>is</a:t>
            </a:r>
            <a:r>
              <a:rPr sz="2200" spc="-10">
                <a:latin typeface="Calibri"/>
                <a:cs typeface="Calibri"/>
              </a:rPr>
              <a:t>:</a:t>
            </a:r>
            <a:r>
              <a:rPr sz="2200" spc="-20">
                <a:latin typeface="Calibri"/>
                <a:cs typeface="Calibri"/>
              </a:rPr>
              <a:t> </a:t>
            </a:r>
            <a:r>
              <a:rPr lang="nl-NL" sz="2200" spc="-20">
                <a:latin typeface="Calibri"/>
                <a:cs typeface="Calibri"/>
              </a:rPr>
              <a:t>Heffing </a:t>
            </a:r>
            <a:r>
              <a:rPr sz="2200">
                <a:latin typeface="Calibri"/>
                <a:cs typeface="Calibri"/>
              </a:rPr>
              <a:t>import</a:t>
            </a:r>
            <a:r>
              <a:rPr lang="nl-NL" sz="2200">
                <a:latin typeface="Calibri"/>
                <a:cs typeface="Calibri"/>
              </a:rPr>
              <a:t> op alle producten die VS binnenkomen van alle landen</a:t>
            </a:r>
            <a:r>
              <a:rPr sz="2200" spc="-45">
                <a:latin typeface="Calibri"/>
                <a:cs typeface="Calibri"/>
              </a:rPr>
              <a:t> </a:t>
            </a:r>
            <a:r>
              <a:rPr lang="nl-NL" sz="2200" spc="-45">
                <a:latin typeface="Calibri"/>
                <a:cs typeface="Calibri"/>
              </a:rPr>
              <a:t>is </a:t>
            </a:r>
            <a:r>
              <a:rPr sz="2200" spc="-25">
                <a:latin typeface="Calibri"/>
                <a:cs typeface="Calibri"/>
              </a:rPr>
              <a:t>10%</a:t>
            </a:r>
            <a:endParaRPr sz="2200">
              <a:latin typeface="Calibri"/>
              <a:cs typeface="Calibri"/>
            </a:endParaRPr>
          </a:p>
          <a:p>
            <a:pPr marL="241300" marR="5080" indent="-228600">
              <a:lnSpc>
                <a:spcPts val="2380"/>
              </a:lnSpc>
              <a:spcBef>
                <a:spcPts val="1030"/>
              </a:spcBef>
              <a:buFont typeface="Arial"/>
              <a:buChar char="•"/>
              <a:tabLst>
                <a:tab pos="241300" algn="l"/>
              </a:tabLst>
            </a:pPr>
            <a:endParaRPr lang="nl-NL" sz="2200" b="1">
              <a:latin typeface="Calibri"/>
              <a:cs typeface="Calibri"/>
            </a:endParaRPr>
          </a:p>
          <a:p>
            <a:pPr marL="241300" marR="5080" indent="-228600">
              <a:lnSpc>
                <a:spcPts val="2380"/>
              </a:lnSpc>
              <a:spcBef>
                <a:spcPts val="1030"/>
              </a:spcBef>
              <a:buFont typeface="Arial"/>
              <a:buChar char="•"/>
              <a:tabLst>
                <a:tab pos="241300" algn="l"/>
              </a:tabLst>
            </a:pPr>
            <a:r>
              <a:rPr sz="2200" b="1">
                <a:latin typeface="Calibri"/>
                <a:cs typeface="Calibri"/>
              </a:rPr>
              <a:t>A</a:t>
            </a:r>
            <a:r>
              <a:rPr lang="nl-NL" sz="2200" b="1" err="1">
                <a:latin typeface="Calibri"/>
                <a:cs typeface="Calibri"/>
              </a:rPr>
              <a:t>angepaste</a:t>
            </a:r>
            <a:r>
              <a:rPr lang="nl-NL" sz="2200" b="1">
                <a:latin typeface="Calibri"/>
                <a:cs typeface="Calibri"/>
              </a:rPr>
              <a:t> heffing</a:t>
            </a:r>
            <a:r>
              <a:rPr sz="2200">
                <a:latin typeface="Calibri"/>
                <a:cs typeface="Calibri"/>
              </a:rPr>
              <a:t>:</a:t>
            </a:r>
            <a:r>
              <a:rPr sz="2200" spc="-35">
                <a:latin typeface="Calibri"/>
                <a:cs typeface="Calibri"/>
              </a:rPr>
              <a:t> </a:t>
            </a:r>
            <a:r>
              <a:rPr lang="nl-NL" sz="2200" spc="-35">
                <a:latin typeface="Calibri"/>
                <a:cs typeface="Calibri"/>
              </a:rPr>
              <a:t>Individuele heffing per land</a:t>
            </a:r>
            <a:r>
              <a:rPr sz="2200" spc="-50">
                <a:latin typeface="Calibri"/>
                <a:cs typeface="Calibri"/>
              </a:rPr>
              <a:t> </a:t>
            </a:r>
            <a:r>
              <a:rPr lang="nl-NL" sz="2200" spc="-50">
                <a:latin typeface="Calibri"/>
                <a:cs typeface="Calibri"/>
              </a:rPr>
              <a:t>of per handels blok </a:t>
            </a:r>
            <a:r>
              <a:rPr sz="2200">
                <a:latin typeface="Calibri"/>
                <a:cs typeface="Calibri"/>
              </a:rPr>
              <a:t>(</a:t>
            </a:r>
            <a:r>
              <a:rPr lang="nl-NL" sz="2200" err="1">
                <a:latin typeface="Calibri"/>
                <a:cs typeface="Calibri"/>
              </a:rPr>
              <a:t>zg</a:t>
            </a:r>
            <a:r>
              <a:rPr lang="nl-NL" sz="2200">
                <a:latin typeface="Calibri"/>
                <a:cs typeface="Calibri"/>
              </a:rPr>
              <a:t> bijlage</a:t>
            </a:r>
            <a:r>
              <a:rPr sz="2200" spc="-75">
                <a:latin typeface="Calibri"/>
                <a:cs typeface="Calibri"/>
              </a:rPr>
              <a:t> </a:t>
            </a:r>
            <a:r>
              <a:rPr sz="2200" spc="-25">
                <a:latin typeface="Calibri"/>
                <a:cs typeface="Calibri"/>
              </a:rPr>
              <a:t>I)</a:t>
            </a:r>
            <a:endParaRPr sz="2200">
              <a:latin typeface="Calibri"/>
              <a:cs typeface="Calibri"/>
            </a:endParaRPr>
          </a:p>
          <a:p>
            <a:pPr marL="698500" lvl="1" indent="-228600">
              <a:lnSpc>
                <a:spcPct val="100000"/>
              </a:lnSpc>
              <a:spcBef>
                <a:spcPts val="200"/>
              </a:spcBef>
              <a:buFont typeface="Courier New"/>
              <a:buChar char="o"/>
              <a:tabLst>
                <a:tab pos="698500" algn="l"/>
              </a:tabLst>
            </a:pPr>
            <a:r>
              <a:rPr sz="2200">
                <a:latin typeface="Calibri"/>
                <a:cs typeface="Calibri"/>
              </a:rPr>
              <a:t>Europe</a:t>
            </a:r>
            <a:r>
              <a:rPr lang="nl-NL" sz="2200">
                <a:latin typeface="Calibri"/>
                <a:cs typeface="Calibri"/>
              </a:rPr>
              <a:t>se</a:t>
            </a:r>
            <a:r>
              <a:rPr sz="2200" spc="-50">
                <a:latin typeface="Calibri"/>
                <a:cs typeface="Calibri"/>
              </a:rPr>
              <a:t> </a:t>
            </a:r>
            <a:r>
              <a:rPr sz="2200">
                <a:latin typeface="Calibri"/>
                <a:cs typeface="Calibri"/>
              </a:rPr>
              <a:t>Uni</a:t>
            </a:r>
            <a:r>
              <a:rPr lang="nl-NL" sz="2200">
                <a:latin typeface="Calibri"/>
                <a:cs typeface="Calibri"/>
              </a:rPr>
              <a:t>e</a:t>
            </a:r>
            <a:r>
              <a:rPr sz="2200">
                <a:latin typeface="Calibri"/>
                <a:cs typeface="Calibri"/>
              </a:rPr>
              <a:t>:</a:t>
            </a:r>
            <a:r>
              <a:rPr sz="2200" spc="-45">
                <a:latin typeface="Calibri"/>
                <a:cs typeface="Calibri"/>
              </a:rPr>
              <a:t> </a:t>
            </a:r>
            <a:r>
              <a:rPr sz="2200" spc="-25">
                <a:latin typeface="Calibri"/>
                <a:cs typeface="Calibri"/>
              </a:rPr>
              <a:t>20%</a:t>
            </a:r>
            <a:endParaRPr sz="2200">
              <a:latin typeface="Calibri"/>
              <a:cs typeface="Calibri"/>
            </a:endParaRPr>
          </a:p>
          <a:p>
            <a:pPr marL="698500" lvl="1" indent="-228600">
              <a:lnSpc>
                <a:spcPct val="100000"/>
              </a:lnSpc>
              <a:spcBef>
                <a:spcPts val="229"/>
              </a:spcBef>
              <a:buFont typeface="Courier New"/>
              <a:buChar char="o"/>
              <a:tabLst>
                <a:tab pos="698500" algn="l"/>
              </a:tabLst>
            </a:pPr>
            <a:r>
              <a:rPr lang="nl-NL" sz="2200" spc="-10">
                <a:latin typeface="Calibri"/>
                <a:cs typeface="Calibri"/>
              </a:rPr>
              <a:t>Z</a:t>
            </a:r>
            <a:r>
              <a:rPr sz="2200" spc="-10">
                <a:latin typeface="Calibri"/>
                <a:cs typeface="Calibri"/>
              </a:rPr>
              <a:t>wit</a:t>
            </a:r>
            <a:r>
              <a:rPr lang="nl-NL" sz="2200" spc="-10">
                <a:latin typeface="Calibri"/>
                <a:cs typeface="Calibri"/>
              </a:rPr>
              <a:t>s</a:t>
            </a:r>
            <a:r>
              <a:rPr sz="2200" spc="-10" err="1">
                <a:latin typeface="Calibri"/>
                <a:cs typeface="Calibri"/>
              </a:rPr>
              <a:t>erland</a:t>
            </a:r>
            <a:r>
              <a:rPr sz="2200" spc="-10">
                <a:latin typeface="Calibri"/>
                <a:cs typeface="Calibri"/>
              </a:rPr>
              <a:t>: </a:t>
            </a:r>
            <a:r>
              <a:rPr sz="2200" spc="-25">
                <a:latin typeface="Calibri"/>
                <a:cs typeface="Calibri"/>
              </a:rPr>
              <a:t>32%</a:t>
            </a:r>
            <a:endParaRPr sz="2200">
              <a:latin typeface="Calibri"/>
              <a:cs typeface="Calibri"/>
            </a:endParaRPr>
          </a:p>
          <a:p>
            <a:pPr marL="698500" lvl="1" indent="-228600">
              <a:lnSpc>
                <a:spcPct val="100000"/>
              </a:lnSpc>
              <a:spcBef>
                <a:spcPts val="240"/>
              </a:spcBef>
              <a:buFont typeface="Courier New"/>
              <a:buChar char="o"/>
              <a:tabLst>
                <a:tab pos="698500" algn="l"/>
              </a:tabLst>
            </a:pPr>
            <a:r>
              <a:rPr lang="nl-NL" sz="2200">
                <a:latin typeface="Calibri"/>
                <a:cs typeface="Calibri"/>
              </a:rPr>
              <a:t>VK</a:t>
            </a:r>
            <a:r>
              <a:rPr sz="2200">
                <a:latin typeface="Calibri"/>
                <a:cs typeface="Calibri"/>
              </a:rPr>
              <a:t>:</a:t>
            </a:r>
            <a:r>
              <a:rPr sz="2200" spc="-10">
                <a:latin typeface="Calibri"/>
                <a:cs typeface="Calibri"/>
              </a:rPr>
              <a:t> </a:t>
            </a:r>
            <a:r>
              <a:rPr sz="2200" spc="-25">
                <a:latin typeface="Calibri"/>
                <a:cs typeface="Calibri"/>
              </a:rPr>
              <a:t>10%</a:t>
            </a:r>
            <a:endParaRPr sz="2200">
              <a:latin typeface="Calibri"/>
              <a:cs typeface="Calibri"/>
            </a:endParaRPr>
          </a:p>
          <a:p>
            <a:pPr marL="698500" lvl="1" indent="-228600">
              <a:lnSpc>
                <a:spcPct val="100000"/>
              </a:lnSpc>
              <a:spcBef>
                <a:spcPts val="240"/>
              </a:spcBef>
              <a:buFont typeface="Courier New"/>
              <a:buChar char="o"/>
              <a:tabLst>
                <a:tab pos="698500" algn="l"/>
              </a:tabLst>
            </a:pPr>
            <a:r>
              <a:rPr sz="2200" spc="-25">
                <a:latin typeface="Calibri"/>
                <a:cs typeface="Calibri"/>
              </a:rPr>
              <a:t>Turky</a:t>
            </a:r>
            <a:r>
              <a:rPr lang="nl-NL" sz="2200" spc="-25">
                <a:latin typeface="Calibri"/>
                <a:cs typeface="Calibri"/>
              </a:rPr>
              <a:t>e</a:t>
            </a:r>
            <a:r>
              <a:rPr sz="2200" spc="-25">
                <a:latin typeface="Calibri"/>
                <a:cs typeface="Calibri"/>
              </a:rPr>
              <a:t>:</a:t>
            </a:r>
            <a:r>
              <a:rPr sz="2200" spc="-85">
                <a:latin typeface="Calibri"/>
                <a:cs typeface="Calibri"/>
              </a:rPr>
              <a:t> </a:t>
            </a:r>
            <a:r>
              <a:rPr sz="2200" spc="-25">
                <a:latin typeface="Calibri"/>
                <a:cs typeface="Calibri"/>
              </a:rPr>
              <a:t>10%</a:t>
            </a:r>
            <a:endParaRPr sz="2200">
              <a:latin typeface="Calibri"/>
              <a:cs typeface="Calibri"/>
            </a:endParaRPr>
          </a:p>
          <a:p>
            <a:pPr marL="240665" indent="-227965">
              <a:lnSpc>
                <a:spcPts val="2510"/>
              </a:lnSpc>
              <a:spcBef>
                <a:spcPts val="730"/>
              </a:spcBef>
              <a:buFont typeface="Arial"/>
              <a:buChar char="•"/>
              <a:tabLst>
                <a:tab pos="240665" algn="l"/>
              </a:tabLst>
            </a:pPr>
            <a:r>
              <a:rPr sz="2200">
                <a:latin typeface="Calibri"/>
                <a:cs typeface="Calibri"/>
              </a:rPr>
              <a:t>Incl</a:t>
            </a:r>
            <a:r>
              <a:rPr lang="nl-NL" sz="2200" err="1">
                <a:latin typeface="Calibri"/>
                <a:cs typeface="Calibri"/>
              </a:rPr>
              <a:t>usief</a:t>
            </a:r>
            <a:r>
              <a:rPr sz="2200" spc="-50">
                <a:latin typeface="Calibri"/>
                <a:cs typeface="Calibri"/>
              </a:rPr>
              <a:t> </a:t>
            </a:r>
            <a:r>
              <a:rPr sz="2200">
                <a:latin typeface="Calibri"/>
                <a:cs typeface="Calibri"/>
              </a:rPr>
              <a:t>import</a:t>
            </a:r>
            <a:r>
              <a:rPr sz="2200" spc="-25">
                <a:latin typeface="Calibri"/>
                <a:cs typeface="Calibri"/>
              </a:rPr>
              <a:t> </a:t>
            </a:r>
            <a:r>
              <a:rPr lang="nl-NL" sz="2200" spc="-25">
                <a:latin typeface="Calibri"/>
                <a:cs typeface="Calibri"/>
              </a:rPr>
              <a:t>VS van alle </a:t>
            </a:r>
            <a:r>
              <a:rPr sz="2200">
                <a:latin typeface="Calibri"/>
                <a:cs typeface="Calibri"/>
              </a:rPr>
              <a:t>product</a:t>
            </a:r>
            <a:r>
              <a:rPr lang="nl-NL" sz="2200">
                <a:latin typeface="Calibri"/>
                <a:cs typeface="Calibri"/>
              </a:rPr>
              <a:t>en</a:t>
            </a:r>
            <a:r>
              <a:rPr sz="2200" spc="-45">
                <a:latin typeface="Calibri"/>
                <a:cs typeface="Calibri"/>
              </a:rPr>
              <a:t> </a:t>
            </a:r>
            <a:r>
              <a:rPr lang="nl-NL" sz="2200" spc="-45">
                <a:latin typeface="Calibri"/>
                <a:cs typeface="Calibri"/>
              </a:rPr>
              <a:t>in de watersportindustrie </a:t>
            </a:r>
            <a:r>
              <a:rPr sz="2200" spc="-10">
                <a:latin typeface="Calibri"/>
                <a:cs typeface="Calibri"/>
              </a:rPr>
              <a:t>(</a:t>
            </a:r>
            <a:r>
              <a:rPr sz="2200" spc="-10" err="1">
                <a:latin typeface="Calibri"/>
                <a:cs typeface="Calibri"/>
              </a:rPr>
              <a:t>bo</a:t>
            </a:r>
            <a:r>
              <a:rPr lang="nl-NL" sz="2200" spc="-10">
                <a:latin typeface="Calibri"/>
                <a:cs typeface="Calibri"/>
              </a:rPr>
              <a:t>ten</a:t>
            </a:r>
            <a:r>
              <a:rPr sz="2200" spc="-10">
                <a:latin typeface="Calibri"/>
                <a:cs typeface="Calibri"/>
              </a:rPr>
              <a:t>,</a:t>
            </a:r>
            <a:r>
              <a:rPr lang="nl-NL" sz="2200" spc="-10">
                <a:latin typeface="Calibri"/>
                <a:cs typeface="Calibri"/>
              </a:rPr>
              <a:t> equipment</a:t>
            </a:r>
            <a:r>
              <a:rPr sz="2200">
                <a:latin typeface="Calibri"/>
                <a:cs typeface="Calibri"/>
              </a:rPr>
              <a:t>,</a:t>
            </a:r>
            <a:r>
              <a:rPr sz="2200" spc="-100">
                <a:latin typeface="Calibri"/>
                <a:cs typeface="Calibri"/>
              </a:rPr>
              <a:t> </a:t>
            </a:r>
            <a:r>
              <a:rPr lang="nl-NL" sz="2200" spc="-100">
                <a:latin typeface="Calibri"/>
                <a:cs typeface="Calibri"/>
              </a:rPr>
              <a:t>motoren</a:t>
            </a:r>
            <a:r>
              <a:rPr sz="2200">
                <a:latin typeface="Calibri"/>
                <a:cs typeface="Calibri"/>
              </a:rPr>
              <a:t>,</a:t>
            </a:r>
            <a:r>
              <a:rPr sz="2200" spc="-105">
                <a:latin typeface="Calibri"/>
                <a:cs typeface="Calibri"/>
              </a:rPr>
              <a:t> </a:t>
            </a:r>
            <a:r>
              <a:rPr sz="2200" spc="-20">
                <a:latin typeface="Calibri"/>
                <a:cs typeface="Calibri"/>
              </a:rPr>
              <a:t>e</a:t>
            </a:r>
            <a:r>
              <a:rPr lang="nl-NL" sz="2200" spc="-20" err="1">
                <a:latin typeface="Calibri"/>
                <a:cs typeface="Calibri"/>
              </a:rPr>
              <a:t>nz</a:t>
            </a:r>
            <a:r>
              <a:rPr sz="2200" spc="-20">
                <a:latin typeface="Calibri"/>
                <a:cs typeface="Calibri"/>
              </a:rPr>
              <a:t>.)</a:t>
            </a:r>
            <a:endParaRPr sz="2200">
              <a:latin typeface="Calibri"/>
              <a:cs typeface="Calibri"/>
            </a:endParaRPr>
          </a:p>
          <a:p>
            <a:pPr marL="241300" marR="241935" indent="-228600">
              <a:lnSpc>
                <a:spcPts val="2380"/>
              </a:lnSpc>
              <a:spcBef>
                <a:spcPts val="1030"/>
              </a:spcBef>
              <a:buFont typeface="Arial"/>
              <a:buChar char="•"/>
              <a:tabLst>
                <a:tab pos="241300" algn="l"/>
              </a:tabLst>
            </a:pPr>
            <a:r>
              <a:rPr lang="nl-NL" sz="2200" spc="-25">
                <a:latin typeface="Calibri"/>
                <a:cs typeface="Calibri"/>
              </a:rPr>
              <a:t>Heffingen komen op alle bestaande heffingen, belastingen, enz.</a:t>
            </a:r>
            <a:endParaRPr sz="2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5">
            <a:extLst>
              <a:ext uri="{FF2B5EF4-FFF2-40B4-BE49-F238E27FC236}">
                <a16:creationId xmlns:a16="http://schemas.microsoft.com/office/drawing/2014/main" id="{EF2801CC-25B8-0D7A-1193-490F8C6A1786}"/>
              </a:ext>
            </a:extLst>
          </p:cNvPr>
          <p:cNvPicPr/>
          <p:nvPr/>
        </p:nvPicPr>
        <p:blipFill>
          <a:blip r:embed="rId2" cstate="print"/>
          <a:stretch>
            <a:fillRect/>
          </a:stretch>
        </p:blipFill>
        <p:spPr>
          <a:xfrm>
            <a:off x="606471" y="340360"/>
            <a:ext cx="4047617" cy="6177280"/>
          </a:xfrm>
          <a:prstGeom prst="rect">
            <a:avLst/>
          </a:prstGeom>
        </p:spPr>
      </p:pic>
      <p:sp>
        <p:nvSpPr>
          <p:cNvPr id="3" name="object 2">
            <a:extLst>
              <a:ext uri="{FF2B5EF4-FFF2-40B4-BE49-F238E27FC236}">
                <a16:creationId xmlns:a16="http://schemas.microsoft.com/office/drawing/2014/main" id="{046DC7BD-B858-0513-0E2B-8A5FEB87FD52}"/>
              </a:ext>
            </a:extLst>
          </p:cNvPr>
          <p:cNvSpPr/>
          <p:nvPr/>
        </p:nvSpPr>
        <p:spPr>
          <a:xfrm>
            <a:off x="6096000" y="1395663"/>
            <a:ext cx="45719" cy="3467651"/>
          </a:xfrm>
          <a:custGeom>
            <a:avLst/>
            <a:gdLst/>
            <a:ahLst/>
            <a:cxnLst/>
            <a:rect l="l" t="t" r="r" b="b"/>
            <a:pathLst>
              <a:path h="2836545">
                <a:moveTo>
                  <a:pt x="0" y="2836164"/>
                </a:moveTo>
                <a:lnTo>
                  <a:pt x="0" y="0"/>
                </a:lnTo>
              </a:path>
            </a:pathLst>
          </a:custGeom>
          <a:ln w="57150">
            <a:solidFill>
              <a:srgbClr val="365282"/>
            </a:solidFill>
          </a:ln>
        </p:spPr>
        <p:txBody>
          <a:bodyPr wrap="square" lIns="0" tIns="0" rIns="0" bIns="0" rtlCol="0"/>
          <a:lstStyle/>
          <a:p>
            <a:endParaRPr/>
          </a:p>
        </p:txBody>
      </p:sp>
      <p:sp>
        <p:nvSpPr>
          <p:cNvPr id="4" name="object 2">
            <a:extLst>
              <a:ext uri="{FF2B5EF4-FFF2-40B4-BE49-F238E27FC236}">
                <a16:creationId xmlns:a16="http://schemas.microsoft.com/office/drawing/2014/main" id="{D311F553-08C1-AF61-EE9B-4303548DAEB9}"/>
              </a:ext>
            </a:extLst>
          </p:cNvPr>
          <p:cNvSpPr txBox="1">
            <a:spLocks/>
          </p:cNvSpPr>
          <p:nvPr/>
        </p:nvSpPr>
        <p:spPr>
          <a:xfrm>
            <a:off x="7062514" y="2402289"/>
            <a:ext cx="4521442" cy="727199"/>
          </a:xfrm>
          <a:prstGeom prst="rect">
            <a:avLst/>
          </a:prstGeom>
        </p:spPr>
        <p:txBody>
          <a:bodyPr vert="horz" wrap="square" lIns="0" tIns="232486" rIns="0" bIns="0" rtlCol="0">
            <a:spAutoFit/>
          </a:bodyPr>
          <a:lstStyle>
            <a:lvl1pPr algn="l" defTabSz="914400" rtl="0" eaLnBrk="1" latinLnBrk="0" hangingPunct="1">
              <a:lnSpc>
                <a:spcPct val="90000"/>
              </a:lnSpc>
              <a:spcBef>
                <a:spcPct val="0"/>
              </a:spcBef>
              <a:buNone/>
              <a:defRPr sz="4400" b="1" kern="1200">
                <a:solidFill>
                  <a:srgbClr val="1A1919"/>
                </a:solidFill>
                <a:latin typeface="Calibri" panose="020F0502020204030204" pitchFamily="34" charset="0"/>
                <a:ea typeface="+mj-ea"/>
                <a:cs typeface="Calibri" panose="020F0502020204030204" pitchFamily="34" charset="0"/>
              </a:defRPr>
            </a:lvl1pPr>
          </a:lstStyle>
          <a:p>
            <a:pPr marL="12700">
              <a:lnSpc>
                <a:spcPct val="100000"/>
              </a:lnSpc>
              <a:spcBef>
                <a:spcPts val="105"/>
              </a:spcBef>
            </a:pPr>
            <a:r>
              <a:rPr lang="nl-NL" sz="3200">
                <a:solidFill>
                  <a:srgbClr val="000000"/>
                </a:solidFill>
              </a:rPr>
              <a:t>Wederkerige heffingen</a:t>
            </a:r>
            <a:endParaRPr lang="nl-NL" sz="3200"/>
          </a:p>
        </p:txBody>
      </p:sp>
    </p:spTree>
    <p:extLst>
      <p:ext uri="{BB962C8B-B14F-4D97-AF65-F5344CB8AC3E}">
        <p14:creationId xmlns:p14="http://schemas.microsoft.com/office/powerpoint/2010/main" val="331822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5928" y="634528"/>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spc="-80">
                <a:solidFill>
                  <a:srgbClr val="000000"/>
                </a:solidFill>
              </a:rPr>
              <a:t>Wederkerige heffingen</a:t>
            </a:r>
            <a:r>
              <a:rPr sz="3200" spc="-80">
                <a:solidFill>
                  <a:srgbClr val="000000"/>
                </a:solidFill>
              </a:rPr>
              <a:t> </a:t>
            </a:r>
            <a:r>
              <a:rPr sz="3200">
                <a:solidFill>
                  <a:srgbClr val="000000"/>
                </a:solidFill>
              </a:rPr>
              <a:t>-</a:t>
            </a:r>
            <a:r>
              <a:rPr sz="3200" spc="-90">
                <a:solidFill>
                  <a:srgbClr val="000000"/>
                </a:solidFill>
              </a:rPr>
              <a:t> </a:t>
            </a:r>
            <a:r>
              <a:rPr lang="nl-NL" sz="3200" spc="-10">
                <a:solidFill>
                  <a:srgbClr val="000000"/>
                </a:solidFill>
              </a:rPr>
              <a:t>invoering</a:t>
            </a:r>
            <a:endParaRPr sz="3200"/>
          </a:p>
        </p:txBody>
      </p:sp>
      <p:sp>
        <p:nvSpPr>
          <p:cNvPr id="3" name="object 3"/>
          <p:cNvSpPr txBox="1">
            <a:spLocks noGrp="1"/>
          </p:cNvSpPr>
          <p:nvPr>
            <p:ph type="body" idx="1"/>
          </p:nvPr>
        </p:nvSpPr>
        <p:spPr>
          <a:xfrm>
            <a:off x="1070026" y="1491250"/>
            <a:ext cx="10051948" cy="2473241"/>
          </a:xfrm>
          <a:prstGeom prst="rect">
            <a:avLst/>
          </a:prstGeom>
        </p:spPr>
        <p:txBody>
          <a:bodyPr vert="horz" wrap="square" lIns="0" tIns="105410" rIns="0" bIns="0" rtlCol="0">
            <a:spAutoFit/>
          </a:bodyPr>
          <a:lstStyle/>
          <a:p>
            <a:pPr marL="12700">
              <a:lnSpc>
                <a:spcPct val="100000"/>
              </a:lnSpc>
              <a:spcBef>
                <a:spcPts val="830"/>
              </a:spcBef>
            </a:pPr>
            <a:r>
              <a:rPr lang="nl-NL" spc="-10"/>
              <a:t>Wederkerige heffing</a:t>
            </a:r>
            <a:r>
              <a:rPr spc="-75"/>
              <a:t> </a:t>
            </a:r>
            <a:r>
              <a:rPr spc="-25"/>
              <a:t>10%</a:t>
            </a:r>
            <a:r>
              <a:rPr lang="nl-NL" spc="-25"/>
              <a:t> op consumptie goederen</a:t>
            </a:r>
            <a:endParaRPr spc="-25"/>
          </a:p>
          <a:p>
            <a:pPr marL="12700" marR="5080">
              <a:lnSpc>
                <a:spcPct val="90000"/>
              </a:lnSpc>
              <a:spcBef>
                <a:spcPts val="994"/>
              </a:spcBef>
            </a:pPr>
            <a:endParaRPr lang="nl-NL" b="0">
              <a:solidFill>
                <a:srgbClr val="293340"/>
              </a:solidFill>
              <a:latin typeface="Calibri"/>
              <a:cs typeface="Calibri"/>
            </a:endParaRPr>
          </a:p>
          <a:p>
            <a:pPr marL="12700" marR="5080">
              <a:spcBef>
                <a:spcPts val="994"/>
              </a:spcBef>
            </a:pPr>
            <a:r>
              <a:rPr lang="nl-NL">
                <a:solidFill>
                  <a:srgbClr val="293340"/>
                </a:solidFill>
                <a:latin typeface="Calibri"/>
                <a:cs typeface="Calibri"/>
              </a:rPr>
              <a:t>Ingangsdatum </a:t>
            </a:r>
            <a:r>
              <a:rPr lang="nl-NL" b="0">
                <a:solidFill>
                  <a:srgbClr val="293340"/>
                </a:solidFill>
                <a:latin typeface="Calibri"/>
                <a:cs typeface="Calibri"/>
              </a:rPr>
              <a:t>op 5 </a:t>
            </a:r>
            <a:r>
              <a:rPr lang="nl-NL">
                <a:solidFill>
                  <a:srgbClr val="293340"/>
                </a:solidFill>
                <a:latin typeface="Calibri"/>
                <a:cs typeface="Calibri"/>
              </a:rPr>
              <a:t>april 2025 te 00:01 uur VS tijd</a:t>
            </a:r>
            <a:endParaRPr lang="nl-NL" b="0">
              <a:solidFill>
                <a:srgbClr val="293340"/>
              </a:solidFill>
              <a:latin typeface="Calibri"/>
              <a:cs typeface="Calibri"/>
            </a:endParaRPr>
          </a:p>
          <a:p>
            <a:pPr marL="12700" marR="5080">
              <a:lnSpc>
                <a:spcPct val="90000"/>
              </a:lnSpc>
              <a:spcBef>
                <a:spcPts val="994"/>
              </a:spcBef>
            </a:pPr>
            <a:r>
              <a:rPr lang="nl-NL">
                <a:solidFill>
                  <a:srgbClr val="293340"/>
                </a:solidFill>
                <a:latin typeface="Calibri"/>
                <a:cs typeface="Calibri"/>
              </a:rPr>
              <a:t>U</a:t>
            </a:r>
            <a:r>
              <a:rPr lang="nl-NL" b="0">
                <a:solidFill>
                  <a:srgbClr val="293340"/>
                </a:solidFill>
                <a:latin typeface="Calibri"/>
                <a:cs typeface="Calibri"/>
              </a:rPr>
              <a:t>itzondering goederen die vóór 5 april 2025 in de laadhaven op een schip zijn geladen en onderweg zijn op </a:t>
            </a:r>
            <a:r>
              <a:rPr lang="nl-NL">
                <a:solidFill>
                  <a:srgbClr val="293340"/>
                </a:solidFill>
                <a:latin typeface="Calibri"/>
                <a:cs typeface="Calibri"/>
              </a:rPr>
              <a:t>het</a:t>
            </a:r>
            <a:r>
              <a:rPr lang="nl-NL" b="0">
                <a:solidFill>
                  <a:srgbClr val="293340"/>
                </a:solidFill>
                <a:latin typeface="Calibri"/>
                <a:cs typeface="Calibri"/>
              </a:rPr>
              <a:t> laatste transport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2893" y="534910"/>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a:solidFill>
                  <a:srgbClr val="000000"/>
                </a:solidFill>
              </a:rPr>
              <a:t>Wederkerige heffingen</a:t>
            </a:r>
            <a:r>
              <a:rPr sz="3200" spc="-80">
                <a:solidFill>
                  <a:srgbClr val="000000"/>
                </a:solidFill>
              </a:rPr>
              <a:t> </a:t>
            </a:r>
            <a:r>
              <a:rPr sz="3200">
                <a:solidFill>
                  <a:srgbClr val="000000"/>
                </a:solidFill>
              </a:rPr>
              <a:t>-</a:t>
            </a:r>
            <a:r>
              <a:rPr sz="3200" spc="-90">
                <a:solidFill>
                  <a:srgbClr val="000000"/>
                </a:solidFill>
              </a:rPr>
              <a:t> </a:t>
            </a:r>
            <a:r>
              <a:rPr lang="nl-NL" sz="3200" spc="-10">
                <a:solidFill>
                  <a:srgbClr val="000000"/>
                </a:solidFill>
              </a:rPr>
              <a:t>invoering</a:t>
            </a:r>
            <a:endParaRPr sz="3200"/>
          </a:p>
        </p:txBody>
      </p:sp>
      <p:sp>
        <p:nvSpPr>
          <p:cNvPr id="3" name="object 3"/>
          <p:cNvSpPr txBox="1">
            <a:spLocks noGrp="1"/>
          </p:cNvSpPr>
          <p:nvPr>
            <p:ph type="body" idx="1"/>
          </p:nvPr>
        </p:nvSpPr>
        <p:spPr>
          <a:xfrm>
            <a:off x="1088991" y="1565895"/>
            <a:ext cx="9560144" cy="2473241"/>
          </a:xfrm>
          <a:prstGeom prst="rect">
            <a:avLst/>
          </a:prstGeom>
        </p:spPr>
        <p:txBody>
          <a:bodyPr vert="horz" wrap="square" lIns="0" tIns="105410" rIns="0" bIns="0" rtlCol="0">
            <a:spAutoFit/>
          </a:bodyPr>
          <a:lstStyle/>
          <a:p>
            <a:pPr marL="12700">
              <a:lnSpc>
                <a:spcPct val="100000"/>
              </a:lnSpc>
              <a:spcBef>
                <a:spcPts val="830"/>
              </a:spcBef>
            </a:pPr>
            <a:r>
              <a:rPr lang="nl-NL" spc="-10"/>
              <a:t>Wederkerige heffingen van</a:t>
            </a:r>
            <a:r>
              <a:rPr spc="-75"/>
              <a:t> </a:t>
            </a:r>
            <a:r>
              <a:rPr spc="-25"/>
              <a:t>20%</a:t>
            </a:r>
          </a:p>
          <a:p>
            <a:pPr marL="12700" marR="5080">
              <a:lnSpc>
                <a:spcPct val="90000"/>
              </a:lnSpc>
              <a:spcBef>
                <a:spcPts val="994"/>
              </a:spcBef>
            </a:pPr>
            <a:endParaRPr lang="nl-NL" b="0">
              <a:latin typeface="Calibri"/>
              <a:cs typeface="Calibri"/>
            </a:endParaRPr>
          </a:p>
          <a:p>
            <a:pPr marL="12700" marR="5080">
              <a:lnSpc>
                <a:spcPct val="90000"/>
              </a:lnSpc>
              <a:spcBef>
                <a:spcPts val="994"/>
              </a:spcBef>
            </a:pPr>
            <a:r>
              <a:rPr lang="nl-NL" b="0">
                <a:latin typeface="Calibri"/>
                <a:cs typeface="Calibri"/>
              </a:rPr>
              <a:t>Ingangsdatum op 9 april, 12.01u AM VS tijd</a:t>
            </a:r>
          </a:p>
          <a:p>
            <a:pPr marL="12700" marR="5080">
              <a:lnSpc>
                <a:spcPct val="90000"/>
              </a:lnSpc>
              <a:spcBef>
                <a:spcPts val="994"/>
              </a:spcBef>
            </a:pPr>
            <a:r>
              <a:rPr lang="nl-NL" b="0">
                <a:latin typeface="Calibri"/>
                <a:cs typeface="Calibri"/>
              </a:rPr>
              <a:t>Uitzondering </a:t>
            </a:r>
            <a:r>
              <a:rPr lang="nl-NL" b="0">
                <a:solidFill>
                  <a:srgbClr val="293340"/>
                </a:solidFill>
                <a:latin typeface="Calibri"/>
                <a:cs typeface="Calibri"/>
              </a:rPr>
              <a:t>goederen die vóór 9 april 2025 in de laadhaven op een schip zijn geladen en onderweg zijn op het laatste transport</a:t>
            </a:r>
            <a:endParaRPr lang="nl-NL" b="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9344" y="403643"/>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spc="-75">
                <a:solidFill>
                  <a:srgbClr val="000000"/>
                </a:solidFill>
              </a:rPr>
              <a:t>Wederkerige heffingen</a:t>
            </a:r>
            <a:r>
              <a:rPr sz="3200" spc="-75">
                <a:solidFill>
                  <a:srgbClr val="000000"/>
                </a:solidFill>
              </a:rPr>
              <a:t> </a:t>
            </a:r>
            <a:r>
              <a:rPr sz="3200">
                <a:solidFill>
                  <a:srgbClr val="000000"/>
                </a:solidFill>
              </a:rPr>
              <a:t>–</a:t>
            </a:r>
            <a:r>
              <a:rPr lang="nl-NL" sz="3200" spc="-70">
                <a:solidFill>
                  <a:srgbClr val="000000"/>
                </a:solidFill>
              </a:rPr>
              <a:t> uitzonderingen</a:t>
            </a:r>
            <a:endParaRPr sz="3200"/>
          </a:p>
        </p:txBody>
      </p:sp>
      <p:sp>
        <p:nvSpPr>
          <p:cNvPr id="3" name="object 3"/>
          <p:cNvSpPr txBox="1"/>
          <p:nvPr/>
        </p:nvSpPr>
        <p:spPr>
          <a:xfrm>
            <a:off x="929741" y="1840079"/>
            <a:ext cx="10311765" cy="3914020"/>
          </a:xfrm>
          <a:prstGeom prst="rect">
            <a:avLst/>
          </a:prstGeom>
        </p:spPr>
        <p:txBody>
          <a:bodyPr vert="horz" wrap="square" lIns="0" tIns="12065" rIns="0" bIns="0" rtlCol="0">
            <a:spAutoFit/>
          </a:bodyPr>
          <a:lstStyle/>
          <a:p>
            <a:pPr marL="241300" marR="27940" indent="-228600">
              <a:lnSpc>
                <a:spcPts val="2380"/>
              </a:lnSpc>
              <a:spcBef>
                <a:spcPts val="990"/>
              </a:spcBef>
              <a:buFont typeface="Arial"/>
              <a:buChar char="•"/>
              <a:tabLst>
                <a:tab pos="241300" algn="l"/>
              </a:tabLst>
            </a:pPr>
            <a:r>
              <a:rPr lang="nl-NL" sz="2400" b="0" i="0">
                <a:solidFill>
                  <a:srgbClr val="3C4043"/>
                </a:solidFill>
                <a:effectLst/>
                <a:latin typeface="Roboto" panose="02000000000000000000" pitchFamily="2" charset="0"/>
              </a:rPr>
              <a:t>Vrijstellingen voor heffing voor sectorspecifieke tarieven die al zijn aangekondigd (bijv. automobiel, farmaceutisch, staal en aluminium)</a:t>
            </a:r>
          </a:p>
          <a:p>
            <a:pPr marL="241300" marR="27940" indent="-228600">
              <a:lnSpc>
                <a:spcPts val="2380"/>
              </a:lnSpc>
              <a:spcBef>
                <a:spcPts val="990"/>
              </a:spcBef>
              <a:buFont typeface="Arial"/>
              <a:buChar char="•"/>
              <a:tabLst>
                <a:tab pos="241300" algn="l"/>
              </a:tabLst>
            </a:pPr>
            <a:endParaRPr lang="nl-NL" sz="2400" b="0" i="0">
              <a:solidFill>
                <a:srgbClr val="3C4043"/>
              </a:solidFill>
              <a:effectLst/>
              <a:latin typeface="Roboto" panose="02000000000000000000" pitchFamily="2" charset="0"/>
            </a:endParaRPr>
          </a:p>
          <a:p>
            <a:pPr marL="241300" marR="27940" indent="-228600">
              <a:lnSpc>
                <a:spcPts val="2380"/>
              </a:lnSpc>
              <a:spcBef>
                <a:spcPts val="990"/>
              </a:spcBef>
              <a:buFont typeface="Arial"/>
              <a:buChar char="•"/>
              <a:tabLst>
                <a:tab pos="241300" algn="l"/>
              </a:tabLst>
            </a:pPr>
            <a:r>
              <a:rPr lang="nl-NL" sz="2400" b="0" i="0">
                <a:solidFill>
                  <a:srgbClr val="3C4043"/>
                </a:solidFill>
                <a:effectLst/>
                <a:latin typeface="Roboto" panose="02000000000000000000" pitchFamily="2" charset="0"/>
              </a:rPr>
              <a:t>Vrijstellingen voor heffing van belangrijke materialen of componenten, zoals halfgeleiders, houtproducten, bepaalde mineralen en energie</a:t>
            </a:r>
          </a:p>
          <a:p>
            <a:pPr marL="241300" marR="27940" indent="-228600">
              <a:lnSpc>
                <a:spcPts val="2380"/>
              </a:lnSpc>
              <a:spcBef>
                <a:spcPts val="990"/>
              </a:spcBef>
              <a:buFont typeface="Arial"/>
              <a:buChar char="•"/>
              <a:tabLst>
                <a:tab pos="241300" algn="l"/>
              </a:tabLst>
            </a:pPr>
            <a:endParaRPr lang="nl-NL" sz="2400" b="0" i="0">
              <a:solidFill>
                <a:srgbClr val="3C4043"/>
              </a:solidFill>
              <a:effectLst/>
              <a:latin typeface="Roboto" panose="02000000000000000000" pitchFamily="2" charset="0"/>
            </a:endParaRPr>
          </a:p>
          <a:p>
            <a:pPr marL="241300" marR="27940" indent="-228600">
              <a:lnSpc>
                <a:spcPts val="2380"/>
              </a:lnSpc>
              <a:spcBef>
                <a:spcPts val="990"/>
              </a:spcBef>
              <a:buFont typeface="Arial"/>
              <a:buChar char="•"/>
              <a:tabLst>
                <a:tab pos="241300" algn="l"/>
              </a:tabLst>
            </a:pPr>
            <a:r>
              <a:rPr lang="nl-NL" sz="2400" b="0" i="0">
                <a:solidFill>
                  <a:srgbClr val="3C4043"/>
                </a:solidFill>
                <a:effectLst/>
                <a:latin typeface="Roboto" panose="02000000000000000000" pitchFamily="2" charset="0"/>
              </a:rPr>
              <a:t>Aanvullende tarieven zijn alleen van toepassing op de niet-Amerikaanse inhoud, op voorwaarde dat ten minste 20% van de waarde van het betreffende artikel afkomstig is uit de VS (verwijst naar de waarde van een artikel die kan worden toegeschreven aan de componenten die geheel of gedeeltelijk zijn geproduceerd in de VS)</a:t>
            </a:r>
            <a:endParaRPr sz="2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4100" y="767823"/>
            <a:ext cx="9560144" cy="727199"/>
          </a:xfrm>
          <a:prstGeom prst="rect">
            <a:avLst/>
          </a:prstGeom>
        </p:spPr>
        <p:txBody>
          <a:bodyPr vert="horz" wrap="square" lIns="0" tIns="232486" rIns="0" bIns="0" rtlCol="0">
            <a:spAutoFit/>
          </a:bodyPr>
          <a:lstStyle/>
          <a:p>
            <a:pPr marL="12700">
              <a:lnSpc>
                <a:spcPct val="100000"/>
              </a:lnSpc>
              <a:spcBef>
                <a:spcPts val="105"/>
              </a:spcBef>
            </a:pPr>
            <a:r>
              <a:rPr lang="nl-NL" sz="3200">
                <a:solidFill>
                  <a:srgbClr val="000000"/>
                </a:solidFill>
              </a:rPr>
              <a:t>Volgende stappen in de VS</a:t>
            </a:r>
            <a:endParaRPr sz="3200"/>
          </a:p>
        </p:txBody>
      </p:sp>
      <p:sp>
        <p:nvSpPr>
          <p:cNvPr id="3" name="object 3"/>
          <p:cNvSpPr txBox="1"/>
          <p:nvPr/>
        </p:nvSpPr>
        <p:spPr>
          <a:xfrm>
            <a:off x="916939" y="1808733"/>
            <a:ext cx="9907270" cy="3592650"/>
          </a:xfrm>
          <a:prstGeom prst="rect">
            <a:avLst/>
          </a:prstGeom>
        </p:spPr>
        <p:txBody>
          <a:bodyPr vert="horz" wrap="square" lIns="0" tIns="12065" rIns="0" bIns="0" rtlCol="0">
            <a:spAutoFit/>
          </a:bodyPr>
          <a:lstStyle/>
          <a:p>
            <a:pPr marL="241300" marR="548640" indent="-228600">
              <a:lnSpc>
                <a:spcPts val="2380"/>
              </a:lnSpc>
              <a:spcBef>
                <a:spcPts val="1030"/>
              </a:spcBef>
              <a:buFont typeface="Arial"/>
              <a:buChar char="•"/>
              <a:tabLst>
                <a:tab pos="241300" algn="l"/>
              </a:tabLst>
            </a:pPr>
            <a:r>
              <a:rPr lang="nl-NL" sz="2400">
                <a:solidFill>
                  <a:srgbClr val="3C4043"/>
                </a:solidFill>
                <a:latin typeface="Roboto" panose="02000000000000000000" pitchFamily="2" charset="0"/>
              </a:rPr>
              <a:t>E</a:t>
            </a:r>
            <a:r>
              <a:rPr lang="nl-NL" sz="2400" b="0" i="0">
                <a:solidFill>
                  <a:srgbClr val="3C4043"/>
                </a:solidFill>
                <a:effectLst/>
                <a:latin typeface="Roboto" panose="02000000000000000000" pitchFamily="2" charset="0"/>
              </a:rPr>
              <a:t>lke reactie tegen de VS heffingen (vergelding) kan leiden tot extra tarieven of andere maatregelen </a:t>
            </a:r>
          </a:p>
          <a:p>
            <a:pPr marL="241300" marR="548640" indent="-228600">
              <a:lnSpc>
                <a:spcPts val="2380"/>
              </a:lnSpc>
              <a:spcBef>
                <a:spcPts val="1030"/>
              </a:spcBef>
              <a:buFont typeface="Arial"/>
              <a:buChar char="•"/>
              <a:tabLst>
                <a:tab pos="241300" algn="l"/>
              </a:tabLst>
            </a:pPr>
            <a:r>
              <a:rPr lang="nl-NL" sz="2400" b="0" i="0">
                <a:solidFill>
                  <a:srgbClr val="3C4043"/>
                </a:solidFill>
                <a:effectLst/>
                <a:latin typeface="Roboto" panose="02000000000000000000" pitchFamily="2" charset="0"/>
              </a:rPr>
              <a:t>Als handelspartners significante stappen </a:t>
            </a:r>
            <a:r>
              <a:rPr lang="nl-NL" sz="2400">
                <a:solidFill>
                  <a:srgbClr val="3C4043"/>
                </a:solidFill>
                <a:latin typeface="Roboto" panose="02000000000000000000" pitchFamily="2" charset="0"/>
              </a:rPr>
              <a:t>zett</a:t>
            </a:r>
            <a:r>
              <a:rPr lang="nl-NL" sz="2400" b="0" i="0">
                <a:solidFill>
                  <a:srgbClr val="3C4043"/>
                </a:solidFill>
                <a:effectLst/>
                <a:latin typeface="Roboto" panose="02000000000000000000" pitchFamily="2" charset="0"/>
              </a:rPr>
              <a:t>en om handelsregelingen te herstellen en voldoende af stemmen op de VS, kunnen de tarieven in omvang worden beperkt of verlaagd</a:t>
            </a:r>
            <a:endParaRPr sz="2200">
              <a:latin typeface="Calibri"/>
              <a:cs typeface="Calibri"/>
            </a:endParaRPr>
          </a:p>
          <a:p>
            <a:pPr>
              <a:lnSpc>
                <a:spcPct val="100000"/>
              </a:lnSpc>
              <a:spcBef>
                <a:spcPts val="1689"/>
              </a:spcBef>
            </a:pPr>
            <a:endParaRPr lang="nl-NL" sz="2400" b="1">
              <a:solidFill>
                <a:srgbClr val="293340"/>
              </a:solidFill>
              <a:cs typeface="Calibri"/>
            </a:endParaRPr>
          </a:p>
          <a:p>
            <a:pPr>
              <a:lnSpc>
                <a:spcPct val="100000"/>
              </a:lnSpc>
              <a:spcBef>
                <a:spcPts val="1689"/>
              </a:spcBef>
            </a:pPr>
            <a:r>
              <a:rPr lang="nl-NL" sz="2400" b="1">
                <a:solidFill>
                  <a:srgbClr val="293340"/>
                </a:solidFill>
                <a:cs typeface="Calibri"/>
              </a:rPr>
              <a:t>→</a:t>
            </a:r>
            <a:r>
              <a:rPr lang="nl-NL" sz="2400" b="0" i="0">
                <a:solidFill>
                  <a:srgbClr val="3C4043"/>
                </a:solidFill>
                <a:effectLst/>
                <a:latin typeface="Roboto" panose="02000000000000000000" pitchFamily="2" charset="0"/>
              </a:rPr>
              <a:t>Het doel van de Amerikaanse regering is om onderhandelingen te voeren. Concessies, extra VS investeringen, enz. kunnen worden ingezet om de heffingen te wijzigen</a:t>
            </a:r>
            <a:endParaRPr sz="2200">
              <a:latin typeface="Calibri"/>
              <a:cs typeface="Calibri"/>
            </a:endParaRPr>
          </a:p>
        </p:txBody>
      </p:sp>
    </p:spTree>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edaan xmlns="14933aee-a7d7-4db7-8c5a-f368d029d0f2" xsi:nil="true"/>
    <Tijdstip xmlns="14933aee-a7d7-4db7-8c5a-f368d029d0f2" xsi:nil="true"/>
    <TaxCatchAll xmlns="5bda96be-0059-4bba-92e4-cbcaf675faaf" xsi:nil="true"/>
    <lcf76f155ced4ddcb4097134ff3c332f xmlns="14933aee-a7d7-4db7-8c5a-f368d029d0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78942B533B6040B2288AC431BE9295" ma:contentTypeVersion="20" ma:contentTypeDescription="Een nieuw document maken." ma:contentTypeScope="" ma:versionID="62c9e6bd371b356ddb42036303e121cf">
  <xsd:schema xmlns:xsd="http://www.w3.org/2001/XMLSchema" xmlns:xs="http://www.w3.org/2001/XMLSchema" xmlns:p="http://schemas.microsoft.com/office/2006/metadata/properties" xmlns:ns2="14933aee-a7d7-4db7-8c5a-f368d029d0f2" xmlns:ns3="5bda96be-0059-4bba-92e4-cbcaf675faaf" targetNamespace="http://schemas.microsoft.com/office/2006/metadata/properties" ma:root="true" ma:fieldsID="2d7e8545b849bb498589380139f2350f" ns2:_="" ns3:_="">
    <xsd:import namespace="14933aee-a7d7-4db7-8c5a-f368d029d0f2"/>
    <xsd:import namespace="5bda96be-0059-4bba-92e4-cbcaf675fa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Location" minOccurs="0"/>
                <xsd:element ref="ns2:MediaServiceAutoKeyPoints" minOccurs="0"/>
                <xsd:element ref="ns2:MediaServiceKeyPoints" minOccurs="0"/>
                <xsd:element ref="ns2:Gedaa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ijdsti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33aee-a7d7-4db7-8c5a-f368d029d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Gedaan" ma:index="20" nillable="true" ma:displayName="Gedaan" ma:description="ja" ma:format="Dropdown" ma:internalName="Gedaa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fd9ca252-22d1-499e-a988-5107a32143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Tijdstip" ma:index="27" nillable="true" ma:displayName="Tijdstip" ma:format="DateOnly" ma:internalName="Tijdstip">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da96be-0059-4bba-92e4-cbcaf675faaf"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c4fa91a4-515f-4ad3-9b65-e485b5556a62}" ma:internalName="TaxCatchAll" ma:showField="CatchAllData" ma:web="5bda96be-0059-4bba-92e4-cbcaf675f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04557-79B9-474A-BD09-DC9B922B1025}">
  <ds:schemaRefs>
    <ds:schemaRef ds:uri="http://schemas.microsoft.com/sharepoint/v3/contenttype/forms"/>
  </ds:schemaRefs>
</ds:datastoreItem>
</file>

<file path=customXml/itemProps2.xml><?xml version="1.0" encoding="utf-8"?>
<ds:datastoreItem xmlns:ds="http://schemas.openxmlformats.org/officeDocument/2006/customXml" ds:itemID="{8D6FCCF6-4815-40FB-BCF5-964CA08F7A97}">
  <ds:schemaRefs>
    <ds:schemaRef ds:uri="14933aee-a7d7-4db7-8c5a-f368d029d0f2"/>
    <ds:schemaRef ds:uri="5bda96be-0059-4bba-92e4-cbcaf675fa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0C1D7A-41F6-4C6B-A7CF-A32FAB75CFE3}">
  <ds:schemaRefs>
    <ds:schemaRef ds:uri="14933aee-a7d7-4db7-8c5a-f368d029d0f2"/>
    <ds:schemaRef ds:uri="5bda96be-0059-4bba-92e4-cbcaf675fa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18</Slides>
  <Notes>0</Notes>
  <HiddenSlides>0</HiddenSlide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1_Kantoorthema</vt:lpstr>
      <vt:lpstr>Update importheffingen EU VS </vt:lpstr>
      <vt:lpstr>PowerPoint-presentatie</vt:lpstr>
      <vt:lpstr>PowerPoint-presentatie</vt:lpstr>
      <vt:lpstr>Wederkerige heffingen - overzicht</vt:lpstr>
      <vt:lpstr>PowerPoint-presentatie</vt:lpstr>
      <vt:lpstr>Wederkerige heffingen - invoering</vt:lpstr>
      <vt:lpstr>Wederkerige heffingen - invoering</vt:lpstr>
      <vt:lpstr>Wederkerige heffingen – uitzonderingen</vt:lpstr>
      <vt:lpstr>Volgende stappen in de VS</vt:lpstr>
      <vt:lpstr>2025 National Trade Estimate Report</vt:lpstr>
      <vt:lpstr>EU reactie</vt:lpstr>
      <vt:lpstr>EBI statements</vt:lpstr>
      <vt:lpstr>Heffingen op auto’s en -onderdelen</vt:lpstr>
      <vt:lpstr>Heffingen voor landen die Venezolaanse olie importeren</vt:lpstr>
      <vt:lpstr>EU tegenmaatregelen op VS heffingen op staal en aluminium – twee weken uitstel</vt:lpstr>
      <vt:lpstr>Lobby rond EU tegenmaatregelen</vt:lpstr>
      <vt:lpstr>Opvolging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Ondermijning in de watersportsector</dc:title>
  <dc:creator>Geert Dijks</dc:creator>
  <cp:revision>4</cp:revision>
  <dcterms:created xsi:type="dcterms:W3CDTF">2021-04-14T10:30:37Z</dcterms:created>
  <dcterms:modified xsi:type="dcterms:W3CDTF">2025-04-08T09:12:35Z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0x0101005B78942B533B6040B2288AC431BE9295</vt:lpwstr>
  </property>
  <property fmtid="{D5CDD505-2E9C-101B-9397-08002B2CF9AE}" pid="3" name="MediaServiceImageTags">
    <vt:lpwstr/>
  </property>
</Properties>
</file>